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27"/>
  </p:notesMasterIdLst>
  <p:handoutMasterIdLst>
    <p:handoutMasterId r:id="rId28"/>
  </p:handoutMasterIdLst>
  <p:sldIdLst>
    <p:sldId id="626" r:id="rId2"/>
    <p:sldId id="669" r:id="rId3"/>
    <p:sldId id="671" r:id="rId4"/>
    <p:sldId id="672" r:id="rId5"/>
    <p:sldId id="673" r:id="rId6"/>
    <p:sldId id="674" r:id="rId7"/>
    <p:sldId id="675" r:id="rId8"/>
    <p:sldId id="676" r:id="rId9"/>
    <p:sldId id="678" r:id="rId10"/>
    <p:sldId id="679" r:id="rId11"/>
    <p:sldId id="680" r:id="rId12"/>
    <p:sldId id="698" r:id="rId13"/>
    <p:sldId id="683" r:id="rId14"/>
    <p:sldId id="684" r:id="rId15"/>
    <p:sldId id="686" r:id="rId16"/>
    <p:sldId id="689" r:id="rId17"/>
    <p:sldId id="690" r:id="rId18"/>
    <p:sldId id="691" r:id="rId19"/>
    <p:sldId id="694" r:id="rId20"/>
    <p:sldId id="695" r:id="rId21"/>
    <p:sldId id="696" r:id="rId22"/>
    <p:sldId id="697" r:id="rId23"/>
    <p:sldId id="699" r:id="rId24"/>
    <p:sldId id="693" r:id="rId25"/>
    <p:sldId id="692"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8E95"/>
    <a:srgbClr val="C0C0C4"/>
    <a:srgbClr val="678DC5"/>
    <a:srgbClr val="3E67A4"/>
    <a:srgbClr val="3E8DC5"/>
    <a:srgbClr val="5F5F65"/>
    <a:srgbClr val="7E7E86"/>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6953" autoAdjust="0"/>
  </p:normalViewPr>
  <p:slideViewPr>
    <p:cSldViewPr showGuides="1">
      <p:cViewPr>
        <p:scale>
          <a:sx n="75" d="100"/>
          <a:sy n="75" d="100"/>
        </p:scale>
        <p:origin x="-1218" y="-72"/>
      </p:cViewPr>
      <p:guideLst>
        <p:guide orient="horz" pos="2160"/>
        <p:guide pos="2880"/>
      </p:guideLst>
    </p:cSldViewPr>
  </p:slideViewPr>
  <p:outlineViewPr>
    <p:cViewPr>
      <p:scale>
        <a:sx n="33" d="100"/>
        <a:sy n="33" d="100"/>
      </p:scale>
      <p:origin x="0" y="234"/>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0" y="0"/>
      </p:cViewPr>
      <p:guideLst/>
    </p:cSldViewPr>
  </p:notesViewPr>
  <p:gridSpacing cx="37453888" cy="374538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pecclesi\My%20Documents\2011\Regulatory\tvws-link_budget_analysis-wsa-2.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8"/>
  <c:clrMapOvr bg1="lt1" tx1="dk1" bg2="lt2" tx2="dk2" accent1="accent1" accent2="accent2" accent3="accent3" accent4="accent4" accent5="accent5" accent6="accent6" hlink="hlink" folHlink="folHlink"/>
  <c:chart>
    <c:title>
      <c:tx>
        <c:rich>
          <a:bodyPr/>
          <a:lstStyle/>
          <a:p>
            <a:pPr>
              <a:defRPr/>
            </a:pPr>
            <a:r>
              <a:rPr lang="en-US"/>
              <a:t>Capacity versus Range</a:t>
            </a:r>
          </a:p>
        </c:rich>
      </c:tx>
      <c:layout/>
    </c:title>
    <c:plotArea>
      <c:layout/>
      <c:lineChart>
        <c:grouping val="standard"/>
        <c:ser>
          <c:idx val="1"/>
          <c:order val="0"/>
          <c:tx>
            <c:strRef>
              <c:f>RvsR!$N$3</c:f>
              <c:strCache>
                <c:ptCount val="1"/>
                <c:pt idx="0">
                  <c:v>TVWS</c:v>
                </c:pt>
              </c:strCache>
            </c:strRef>
          </c:tx>
          <c:marker>
            <c:symbol val="none"/>
          </c:marker>
          <c:cat>
            <c:numRef>
              <c:f>RvsR!$H$4:$H$54</c:f>
              <c:numCache>
                <c:formatCode>General</c:formatCode>
                <c:ptCount val="51"/>
                <c:pt idx="0">
                  <c:v>10</c:v>
                </c:pt>
                <c:pt idx="1">
                  <c:v>25</c:v>
                </c:pt>
                <c:pt idx="2">
                  <c:v>50</c:v>
                </c:pt>
                <c:pt idx="3">
                  <c:v>75</c:v>
                </c:pt>
                <c:pt idx="4">
                  <c:v>100</c:v>
                </c:pt>
                <c:pt idx="5">
                  <c:v>125</c:v>
                </c:pt>
                <c:pt idx="6">
                  <c:v>150</c:v>
                </c:pt>
                <c:pt idx="7">
                  <c:v>175</c:v>
                </c:pt>
                <c:pt idx="8">
                  <c:v>200</c:v>
                </c:pt>
                <c:pt idx="9">
                  <c:v>225</c:v>
                </c:pt>
                <c:pt idx="10">
                  <c:v>250</c:v>
                </c:pt>
                <c:pt idx="11">
                  <c:v>275</c:v>
                </c:pt>
                <c:pt idx="12">
                  <c:v>300</c:v>
                </c:pt>
                <c:pt idx="13">
                  <c:v>325</c:v>
                </c:pt>
                <c:pt idx="14">
                  <c:v>350</c:v>
                </c:pt>
                <c:pt idx="15">
                  <c:v>375</c:v>
                </c:pt>
                <c:pt idx="16">
                  <c:v>400</c:v>
                </c:pt>
                <c:pt idx="17">
                  <c:v>425</c:v>
                </c:pt>
                <c:pt idx="18">
                  <c:v>450</c:v>
                </c:pt>
                <c:pt idx="19">
                  <c:v>475</c:v>
                </c:pt>
                <c:pt idx="20">
                  <c:v>500</c:v>
                </c:pt>
                <c:pt idx="21">
                  <c:v>525</c:v>
                </c:pt>
                <c:pt idx="22">
                  <c:v>550</c:v>
                </c:pt>
                <c:pt idx="23">
                  <c:v>575</c:v>
                </c:pt>
                <c:pt idx="24">
                  <c:v>600</c:v>
                </c:pt>
                <c:pt idx="25">
                  <c:v>625</c:v>
                </c:pt>
                <c:pt idx="26">
                  <c:v>650</c:v>
                </c:pt>
                <c:pt idx="27">
                  <c:v>675</c:v>
                </c:pt>
                <c:pt idx="28">
                  <c:v>700</c:v>
                </c:pt>
                <c:pt idx="29">
                  <c:v>725</c:v>
                </c:pt>
                <c:pt idx="30">
                  <c:v>750</c:v>
                </c:pt>
                <c:pt idx="31">
                  <c:v>775</c:v>
                </c:pt>
                <c:pt idx="32">
                  <c:v>800</c:v>
                </c:pt>
                <c:pt idx="33">
                  <c:v>825</c:v>
                </c:pt>
                <c:pt idx="34">
                  <c:v>850</c:v>
                </c:pt>
                <c:pt idx="35">
                  <c:v>875</c:v>
                </c:pt>
                <c:pt idx="36">
                  <c:v>900</c:v>
                </c:pt>
                <c:pt idx="37">
                  <c:v>925</c:v>
                </c:pt>
                <c:pt idx="38">
                  <c:v>950</c:v>
                </c:pt>
                <c:pt idx="39">
                  <c:v>975</c:v>
                </c:pt>
                <c:pt idx="40">
                  <c:v>1000</c:v>
                </c:pt>
                <c:pt idx="41">
                  <c:v>1025</c:v>
                </c:pt>
                <c:pt idx="42">
                  <c:v>1050</c:v>
                </c:pt>
                <c:pt idx="43">
                  <c:v>1075</c:v>
                </c:pt>
                <c:pt idx="44">
                  <c:v>1100</c:v>
                </c:pt>
                <c:pt idx="45">
                  <c:v>1125</c:v>
                </c:pt>
                <c:pt idx="46">
                  <c:v>1150</c:v>
                </c:pt>
                <c:pt idx="47">
                  <c:v>1175</c:v>
                </c:pt>
                <c:pt idx="48">
                  <c:v>1200</c:v>
                </c:pt>
                <c:pt idx="49">
                  <c:v>1225</c:v>
                </c:pt>
                <c:pt idx="50">
                  <c:v>1250</c:v>
                </c:pt>
              </c:numCache>
            </c:numRef>
          </c:cat>
          <c:val>
            <c:numRef>
              <c:f>RvsR!$N$4:$N$54</c:f>
              <c:numCache>
                <c:formatCode>General</c:formatCode>
                <c:ptCount val="51"/>
                <c:pt idx="0">
                  <c:v>78.758457224055519</c:v>
                </c:pt>
                <c:pt idx="1">
                  <c:v>68.183068293402769</c:v>
                </c:pt>
                <c:pt idx="2">
                  <c:v>60.183196250324301</c:v>
                </c:pt>
                <c:pt idx="3">
                  <c:v>55.503709499785565</c:v>
                </c:pt>
                <c:pt idx="4">
                  <c:v>52.183708049638881</c:v>
                </c:pt>
                <c:pt idx="5">
                  <c:v>47.033842018322346</c:v>
                </c:pt>
                <c:pt idx="6">
                  <c:v>42.827079495845929</c:v>
                </c:pt>
                <c:pt idx="7">
                  <c:v>39.271743970652906</c:v>
                </c:pt>
                <c:pt idx="8">
                  <c:v>36.193934515465173</c:v>
                </c:pt>
                <c:pt idx="9">
                  <c:v>33.481689600133159</c:v>
                </c:pt>
                <c:pt idx="10">
                  <c:v>31.058772921849727</c:v>
                </c:pt>
                <c:pt idx="11">
                  <c:v>28.871018593220032</c:v>
                </c:pt>
                <c:pt idx="12">
                  <c:v>26.878640962524749</c:v>
                </c:pt>
                <c:pt idx="13">
                  <c:v>25.05163068850057</c:v>
                </c:pt>
                <c:pt idx="14">
                  <c:v>23.366858877991699</c:v>
                </c:pt>
                <c:pt idx="15">
                  <c:v>21.806179278098742</c:v>
                </c:pt>
                <c:pt idx="16">
                  <c:v>20.355140331953489</c:v>
                </c:pt>
                <c:pt idx="17">
                  <c:v>19.00208413764879</c:v>
                </c:pt>
                <c:pt idx="18">
                  <c:v>17.737498842421189</c:v>
                </c:pt>
                <c:pt idx="19">
                  <c:v>16.553541734948553</c:v>
                </c:pt>
                <c:pt idx="20">
                  <c:v>15.443680214006504</c:v>
                </c:pt>
                <c:pt idx="21">
                  <c:v>14.402416073013699</c:v>
                </c:pt>
                <c:pt idx="22">
                  <c:v>13.425070030491549</c:v>
                </c:pt>
                <c:pt idx="23">
                  <c:v>12.507610858030455</c:v>
                </c:pt>
                <c:pt idx="24">
                  <c:v>11.646518354197568</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numCache>
            </c:numRef>
          </c:val>
        </c:ser>
        <c:ser>
          <c:idx val="2"/>
          <c:order val="1"/>
          <c:tx>
            <c:strRef>
              <c:f>RvsR!$O$3</c:f>
              <c:strCache>
                <c:ptCount val="1"/>
                <c:pt idx="0">
                  <c:v>TVWS-Fixed</c:v>
                </c:pt>
              </c:strCache>
            </c:strRef>
          </c:tx>
          <c:spPr>
            <a:ln>
              <a:solidFill>
                <a:srgbClr val="FFC000"/>
              </a:solidFill>
            </a:ln>
          </c:spPr>
          <c:marker>
            <c:symbol val="none"/>
          </c:marker>
          <c:cat>
            <c:numRef>
              <c:f>RvsR!$H$4:$H$54</c:f>
              <c:numCache>
                <c:formatCode>General</c:formatCode>
                <c:ptCount val="51"/>
                <c:pt idx="0">
                  <c:v>10</c:v>
                </c:pt>
                <c:pt idx="1">
                  <c:v>25</c:v>
                </c:pt>
                <c:pt idx="2">
                  <c:v>50</c:v>
                </c:pt>
                <c:pt idx="3">
                  <c:v>75</c:v>
                </c:pt>
                <c:pt idx="4">
                  <c:v>100</c:v>
                </c:pt>
                <c:pt idx="5">
                  <c:v>125</c:v>
                </c:pt>
                <c:pt idx="6">
                  <c:v>150</c:v>
                </c:pt>
                <c:pt idx="7">
                  <c:v>175</c:v>
                </c:pt>
                <c:pt idx="8">
                  <c:v>200</c:v>
                </c:pt>
                <c:pt idx="9">
                  <c:v>225</c:v>
                </c:pt>
                <c:pt idx="10">
                  <c:v>250</c:v>
                </c:pt>
                <c:pt idx="11">
                  <c:v>275</c:v>
                </c:pt>
                <c:pt idx="12">
                  <c:v>300</c:v>
                </c:pt>
                <c:pt idx="13">
                  <c:v>325</c:v>
                </c:pt>
                <c:pt idx="14">
                  <c:v>350</c:v>
                </c:pt>
                <c:pt idx="15">
                  <c:v>375</c:v>
                </c:pt>
                <c:pt idx="16">
                  <c:v>400</c:v>
                </c:pt>
                <c:pt idx="17">
                  <c:v>425</c:v>
                </c:pt>
                <c:pt idx="18">
                  <c:v>450</c:v>
                </c:pt>
                <c:pt idx="19">
                  <c:v>475</c:v>
                </c:pt>
                <c:pt idx="20">
                  <c:v>500</c:v>
                </c:pt>
                <c:pt idx="21">
                  <c:v>525</c:v>
                </c:pt>
                <c:pt idx="22">
                  <c:v>550</c:v>
                </c:pt>
                <c:pt idx="23">
                  <c:v>575</c:v>
                </c:pt>
                <c:pt idx="24">
                  <c:v>600</c:v>
                </c:pt>
                <c:pt idx="25">
                  <c:v>625</c:v>
                </c:pt>
                <c:pt idx="26">
                  <c:v>650</c:v>
                </c:pt>
                <c:pt idx="27">
                  <c:v>675</c:v>
                </c:pt>
                <c:pt idx="28">
                  <c:v>700</c:v>
                </c:pt>
                <c:pt idx="29">
                  <c:v>725</c:v>
                </c:pt>
                <c:pt idx="30">
                  <c:v>750</c:v>
                </c:pt>
                <c:pt idx="31">
                  <c:v>775</c:v>
                </c:pt>
                <c:pt idx="32">
                  <c:v>800</c:v>
                </c:pt>
                <c:pt idx="33">
                  <c:v>825</c:v>
                </c:pt>
                <c:pt idx="34">
                  <c:v>850</c:v>
                </c:pt>
                <c:pt idx="35">
                  <c:v>875</c:v>
                </c:pt>
                <c:pt idx="36">
                  <c:v>900</c:v>
                </c:pt>
                <c:pt idx="37">
                  <c:v>925</c:v>
                </c:pt>
                <c:pt idx="38">
                  <c:v>950</c:v>
                </c:pt>
                <c:pt idx="39">
                  <c:v>975</c:v>
                </c:pt>
                <c:pt idx="40">
                  <c:v>1000</c:v>
                </c:pt>
                <c:pt idx="41">
                  <c:v>1025</c:v>
                </c:pt>
                <c:pt idx="42">
                  <c:v>1050</c:v>
                </c:pt>
                <c:pt idx="43">
                  <c:v>1075</c:v>
                </c:pt>
                <c:pt idx="44">
                  <c:v>1100</c:v>
                </c:pt>
                <c:pt idx="45">
                  <c:v>1125</c:v>
                </c:pt>
                <c:pt idx="46">
                  <c:v>1150</c:v>
                </c:pt>
                <c:pt idx="47">
                  <c:v>1175</c:v>
                </c:pt>
                <c:pt idx="48">
                  <c:v>1200</c:v>
                </c:pt>
                <c:pt idx="49">
                  <c:v>1225</c:v>
                </c:pt>
                <c:pt idx="50">
                  <c:v>1250</c:v>
                </c:pt>
              </c:numCache>
            </c:numRef>
          </c:cat>
          <c:val>
            <c:numRef>
              <c:f>RvsR!$O$4:$O$54</c:f>
              <c:numCache>
                <c:formatCode>General</c:formatCode>
                <c:ptCount val="51"/>
                <c:pt idx="0">
                  <c:v>136.72021002400712</c:v>
                </c:pt>
                <c:pt idx="1">
                  <c:v>126.1447852664645</c:v>
                </c:pt>
                <c:pt idx="2">
                  <c:v>118.1447852720238</c:v>
                </c:pt>
                <c:pt idx="3">
                  <c:v>113.46508527552021</c:v>
                </c:pt>
                <c:pt idx="4">
                  <c:v>110.14478529426101</c:v>
                </c:pt>
                <c:pt idx="5">
                  <c:v>104.99393581879956</c:v>
                </c:pt>
                <c:pt idx="6">
                  <c:v>100.78538540317251</c:v>
                </c:pt>
                <c:pt idx="7">
                  <c:v>97.227106789767788</c:v>
                </c:pt>
                <c:pt idx="8">
                  <c:v>94.144785738999488</c:v>
                </c:pt>
                <c:pt idx="9">
                  <c:v>91.42598600141217</c:v>
                </c:pt>
                <c:pt idx="10">
                  <c:v>88.993936904587073</c:v>
                </c:pt>
                <c:pt idx="11">
                  <c:v>86.793881062096119</c:v>
                </c:pt>
                <c:pt idx="12">
                  <c:v>84.78538765466034</c:v>
                </c:pt>
                <c:pt idx="13">
                  <c:v>82.937753082211827</c:v>
                </c:pt>
                <c:pt idx="14">
                  <c:v>81.227110960926524</c:v>
                </c:pt>
                <c:pt idx="15">
                  <c:v>79.634541598124258</c:v>
                </c:pt>
                <c:pt idx="16">
                  <c:v>78.144792854810589</c:v>
                </c:pt>
                <c:pt idx="17">
                  <c:v>76.745389477776541</c:v>
                </c:pt>
                <c:pt idx="18">
                  <c:v>75.4259973995606</c:v>
                </c:pt>
                <c:pt idx="19">
                  <c:v>74.177960142923155</c:v>
                </c:pt>
                <c:pt idx="20">
                  <c:v>72.993954277155296</c:v>
                </c:pt>
                <c:pt idx="21">
                  <c:v>71.867729024375961</c:v>
                </c:pt>
                <c:pt idx="22">
                  <c:v>70.793906497253133</c:v>
                </c:pt>
                <c:pt idx="23">
                  <c:v>69.767826378042926</c:v>
                </c:pt>
                <c:pt idx="24">
                  <c:v>68.785423678352458</c:v>
                </c:pt>
                <c:pt idx="25">
                  <c:v>67.843131469179127</c:v>
                </c:pt>
                <c:pt idx="26">
                  <c:v>66.937802699846827</c:v>
                </c:pt>
                <c:pt idx="27">
                  <c:v>66.066646779739855</c:v>
                </c:pt>
                <c:pt idx="28">
                  <c:v>65.227177699061045</c:v>
                </c:pt>
                <c:pt idx="29">
                  <c:v>64.417171257378527</c:v>
                </c:pt>
                <c:pt idx="30">
                  <c:v>63.634629546141326</c:v>
                </c:pt>
                <c:pt idx="31">
                  <c:v>62.877751257156774</c:v>
                </c:pt>
                <c:pt idx="32">
                  <c:v>62.144906706594981</c:v>
                </c:pt>
                <c:pt idx="33">
                  <c:v>61.434616703432724</c:v>
                </c:pt>
                <c:pt idx="34">
                  <c:v>60.745534573383644</c:v>
                </c:pt>
                <c:pt idx="35">
                  <c:v>60.076430789239495</c:v>
                </c:pt>
                <c:pt idx="36">
                  <c:v>59.426179766878263</c:v>
                </c:pt>
                <c:pt idx="37">
                  <c:v>58.793748470768811</c:v>
                </c:pt>
                <c:pt idx="38">
                  <c:v>58.178186539322738</c:v>
                </c:pt>
                <c:pt idx="39">
                  <c:v>57.578617693130056</c:v>
                </c:pt>
                <c:pt idx="40">
                  <c:v>56.994232231134212</c:v>
                </c:pt>
                <c:pt idx="41">
                  <c:v>56.424280453505538</c:v>
                </c:pt>
                <c:pt idx="42">
                  <c:v>55.868066877187005</c:v>
                </c:pt>
                <c:pt idx="43">
                  <c:v>55.324945132160643</c:v>
                </c:pt>
                <c:pt idx="44">
                  <c:v>54.794313444519076</c:v>
                </c:pt>
                <c:pt idx="45">
                  <c:v>54.275610627189195</c:v>
                </c:pt>
                <c:pt idx="46">
                  <c:v>53.768312511351461</c:v>
                </c:pt>
                <c:pt idx="47">
                  <c:v>53.271928761668484</c:v>
                </c:pt>
                <c:pt idx="48">
                  <c:v>52.786000026834586</c:v>
                </c:pt>
                <c:pt idx="49">
                  <c:v>52.310095383944144</c:v>
                </c:pt>
                <c:pt idx="50">
                  <c:v>51.84381004106492</c:v>
                </c:pt>
              </c:numCache>
            </c:numRef>
          </c:val>
        </c:ser>
        <c:ser>
          <c:idx val="3"/>
          <c:order val="2"/>
          <c:tx>
            <c:strRef>
              <c:f>RvsR!$P$3</c:f>
              <c:strCache>
                <c:ptCount val="1"/>
                <c:pt idx="0">
                  <c:v>WLAN-2.4</c:v>
                </c:pt>
              </c:strCache>
            </c:strRef>
          </c:tx>
          <c:spPr>
            <a:ln>
              <a:solidFill>
                <a:srgbClr val="00B050"/>
              </a:solidFill>
            </a:ln>
          </c:spPr>
          <c:marker>
            <c:symbol val="none"/>
          </c:marker>
          <c:cat>
            <c:numRef>
              <c:f>RvsR!$H$4:$H$54</c:f>
              <c:numCache>
                <c:formatCode>General</c:formatCode>
                <c:ptCount val="51"/>
                <c:pt idx="0">
                  <c:v>10</c:v>
                </c:pt>
                <c:pt idx="1">
                  <c:v>25</c:v>
                </c:pt>
                <c:pt idx="2">
                  <c:v>50</c:v>
                </c:pt>
                <c:pt idx="3">
                  <c:v>75</c:v>
                </c:pt>
                <c:pt idx="4">
                  <c:v>100</c:v>
                </c:pt>
                <c:pt idx="5">
                  <c:v>125</c:v>
                </c:pt>
                <c:pt idx="6">
                  <c:v>150</c:v>
                </c:pt>
                <c:pt idx="7">
                  <c:v>175</c:v>
                </c:pt>
                <c:pt idx="8">
                  <c:v>200</c:v>
                </c:pt>
                <c:pt idx="9">
                  <c:v>225</c:v>
                </c:pt>
                <c:pt idx="10">
                  <c:v>250</c:v>
                </c:pt>
                <c:pt idx="11">
                  <c:v>275</c:v>
                </c:pt>
                <c:pt idx="12">
                  <c:v>300</c:v>
                </c:pt>
                <c:pt idx="13">
                  <c:v>325</c:v>
                </c:pt>
                <c:pt idx="14">
                  <c:v>350</c:v>
                </c:pt>
                <c:pt idx="15">
                  <c:v>375</c:v>
                </c:pt>
                <c:pt idx="16">
                  <c:v>400</c:v>
                </c:pt>
                <c:pt idx="17">
                  <c:v>425</c:v>
                </c:pt>
                <c:pt idx="18">
                  <c:v>450</c:v>
                </c:pt>
                <c:pt idx="19">
                  <c:v>475</c:v>
                </c:pt>
                <c:pt idx="20">
                  <c:v>500</c:v>
                </c:pt>
                <c:pt idx="21">
                  <c:v>525</c:v>
                </c:pt>
                <c:pt idx="22">
                  <c:v>550</c:v>
                </c:pt>
                <c:pt idx="23">
                  <c:v>575</c:v>
                </c:pt>
                <c:pt idx="24">
                  <c:v>600</c:v>
                </c:pt>
                <c:pt idx="25">
                  <c:v>625</c:v>
                </c:pt>
                <c:pt idx="26">
                  <c:v>650</c:v>
                </c:pt>
                <c:pt idx="27">
                  <c:v>675</c:v>
                </c:pt>
                <c:pt idx="28">
                  <c:v>700</c:v>
                </c:pt>
                <c:pt idx="29">
                  <c:v>725</c:v>
                </c:pt>
                <c:pt idx="30">
                  <c:v>750</c:v>
                </c:pt>
                <c:pt idx="31">
                  <c:v>775</c:v>
                </c:pt>
                <c:pt idx="32">
                  <c:v>800</c:v>
                </c:pt>
                <c:pt idx="33">
                  <c:v>825</c:v>
                </c:pt>
                <c:pt idx="34">
                  <c:v>850</c:v>
                </c:pt>
                <c:pt idx="35">
                  <c:v>875</c:v>
                </c:pt>
                <c:pt idx="36">
                  <c:v>900</c:v>
                </c:pt>
                <c:pt idx="37">
                  <c:v>925</c:v>
                </c:pt>
                <c:pt idx="38">
                  <c:v>950</c:v>
                </c:pt>
                <c:pt idx="39">
                  <c:v>975</c:v>
                </c:pt>
                <c:pt idx="40">
                  <c:v>1000</c:v>
                </c:pt>
                <c:pt idx="41">
                  <c:v>1025</c:v>
                </c:pt>
                <c:pt idx="42">
                  <c:v>1050</c:v>
                </c:pt>
                <c:pt idx="43">
                  <c:v>1075</c:v>
                </c:pt>
                <c:pt idx="44">
                  <c:v>1100</c:v>
                </c:pt>
                <c:pt idx="45">
                  <c:v>1125</c:v>
                </c:pt>
                <c:pt idx="46">
                  <c:v>1150</c:v>
                </c:pt>
                <c:pt idx="47">
                  <c:v>1175</c:v>
                </c:pt>
                <c:pt idx="48">
                  <c:v>1200</c:v>
                </c:pt>
                <c:pt idx="49">
                  <c:v>1225</c:v>
                </c:pt>
                <c:pt idx="50">
                  <c:v>1250</c:v>
                </c:pt>
              </c:numCache>
            </c:numRef>
          </c:cat>
          <c:val>
            <c:numRef>
              <c:f>RvsR!$P$4:$P$54</c:f>
              <c:numCache>
                <c:formatCode>General</c:formatCode>
                <c:ptCount val="51"/>
                <c:pt idx="0">
                  <c:v>277.92386130000705</c:v>
                </c:pt>
                <c:pt idx="1">
                  <c:v>225.05667136686614</c:v>
                </c:pt>
                <c:pt idx="2">
                  <c:v>185.09212155403557</c:v>
                </c:pt>
                <c:pt idx="3">
                  <c:v>161.75260855423261</c:v>
                </c:pt>
                <c:pt idx="4">
                  <c:v>145.23348835695501</c:v>
                </c:pt>
                <c:pt idx="5">
                  <c:v>119.74900066459305</c:v>
                </c:pt>
                <c:pt idx="6">
                  <c:v>99.19041628098968</c:v>
                </c:pt>
                <c:pt idx="7">
                  <c:v>82.179056898929488</c:v>
                </c:pt>
                <c:pt idx="8">
                  <c:v>67.924435708203845</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numCache>
            </c:numRef>
          </c:val>
        </c:ser>
        <c:ser>
          <c:idx val="4"/>
          <c:order val="3"/>
          <c:tx>
            <c:strRef>
              <c:f>RvsR!$Q$3</c:f>
              <c:strCache>
                <c:ptCount val="1"/>
                <c:pt idx="0">
                  <c:v>WLAN-5</c:v>
                </c:pt>
              </c:strCache>
            </c:strRef>
          </c:tx>
          <c:spPr>
            <a:ln>
              <a:solidFill>
                <a:srgbClr val="3E67A4"/>
              </a:solidFill>
            </a:ln>
          </c:spPr>
          <c:marker>
            <c:symbol val="none"/>
          </c:marker>
          <c:cat>
            <c:numRef>
              <c:f>RvsR!$H$4:$H$54</c:f>
              <c:numCache>
                <c:formatCode>General</c:formatCode>
                <c:ptCount val="51"/>
                <c:pt idx="0">
                  <c:v>10</c:v>
                </c:pt>
                <c:pt idx="1">
                  <c:v>25</c:v>
                </c:pt>
                <c:pt idx="2">
                  <c:v>50</c:v>
                </c:pt>
                <c:pt idx="3">
                  <c:v>75</c:v>
                </c:pt>
                <c:pt idx="4">
                  <c:v>100</c:v>
                </c:pt>
                <c:pt idx="5">
                  <c:v>125</c:v>
                </c:pt>
                <c:pt idx="6">
                  <c:v>150</c:v>
                </c:pt>
                <c:pt idx="7">
                  <c:v>175</c:v>
                </c:pt>
                <c:pt idx="8">
                  <c:v>200</c:v>
                </c:pt>
                <c:pt idx="9">
                  <c:v>225</c:v>
                </c:pt>
                <c:pt idx="10">
                  <c:v>250</c:v>
                </c:pt>
                <c:pt idx="11">
                  <c:v>275</c:v>
                </c:pt>
                <c:pt idx="12">
                  <c:v>300</c:v>
                </c:pt>
                <c:pt idx="13">
                  <c:v>325</c:v>
                </c:pt>
                <c:pt idx="14">
                  <c:v>350</c:v>
                </c:pt>
                <c:pt idx="15">
                  <c:v>375</c:v>
                </c:pt>
                <c:pt idx="16">
                  <c:v>400</c:v>
                </c:pt>
                <c:pt idx="17">
                  <c:v>425</c:v>
                </c:pt>
                <c:pt idx="18">
                  <c:v>450</c:v>
                </c:pt>
                <c:pt idx="19">
                  <c:v>475</c:v>
                </c:pt>
                <c:pt idx="20">
                  <c:v>500</c:v>
                </c:pt>
                <c:pt idx="21">
                  <c:v>525</c:v>
                </c:pt>
                <c:pt idx="22">
                  <c:v>550</c:v>
                </c:pt>
                <c:pt idx="23">
                  <c:v>575</c:v>
                </c:pt>
                <c:pt idx="24">
                  <c:v>600</c:v>
                </c:pt>
                <c:pt idx="25">
                  <c:v>625</c:v>
                </c:pt>
                <c:pt idx="26">
                  <c:v>650</c:v>
                </c:pt>
                <c:pt idx="27">
                  <c:v>675</c:v>
                </c:pt>
                <c:pt idx="28">
                  <c:v>700</c:v>
                </c:pt>
                <c:pt idx="29">
                  <c:v>725</c:v>
                </c:pt>
                <c:pt idx="30">
                  <c:v>750</c:v>
                </c:pt>
                <c:pt idx="31">
                  <c:v>775</c:v>
                </c:pt>
                <c:pt idx="32">
                  <c:v>800</c:v>
                </c:pt>
                <c:pt idx="33">
                  <c:v>825</c:v>
                </c:pt>
                <c:pt idx="34">
                  <c:v>850</c:v>
                </c:pt>
                <c:pt idx="35">
                  <c:v>875</c:v>
                </c:pt>
                <c:pt idx="36">
                  <c:v>900</c:v>
                </c:pt>
                <c:pt idx="37">
                  <c:v>925</c:v>
                </c:pt>
                <c:pt idx="38">
                  <c:v>950</c:v>
                </c:pt>
                <c:pt idx="39">
                  <c:v>975</c:v>
                </c:pt>
                <c:pt idx="40">
                  <c:v>1000</c:v>
                </c:pt>
                <c:pt idx="41">
                  <c:v>1025</c:v>
                </c:pt>
                <c:pt idx="42">
                  <c:v>1050</c:v>
                </c:pt>
                <c:pt idx="43">
                  <c:v>1075</c:v>
                </c:pt>
                <c:pt idx="44">
                  <c:v>1100</c:v>
                </c:pt>
                <c:pt idx="45">
                  <c:v>1125</c:v>
                </c:pt>
                <c:pt idx="46">
                  <c:v>1150</c:v>
                </c:pt>
                <c:pt idx="47">
                  <c:v>1175</c:v>
                </c:pt>
                <c:pt idx="48">
                  <c:v>1200</c:v>
                </c:pt>
                <c:pt idx="49">
                  <c:v>1225</c:v>
                </c:pt>
                <c:pt idx="50">
                  <c:v>1250</c:v>
                </c:pt>
              </c:numCache>
            </c:numRef>
          </c:cat>
          <c:val>
            <c:numRef>
              <c:f>RvsR!$Q$4:$Q$54</c:f>
              <c:numCache>
                <c:formatCode>General</c:formatCode>
                <c:ptCount val="51"/>
                <c:pt idx="0">
                  <c:v>763.94995298523747</c:v>
                </c:pt>
                <c:pt idx="1">
                  <c:v>553.2473160180316</c:v>
                </c:pt>
                <c:pt idx="2">
                  <c:v>396.08030136990413</c:v>
                </c:pt>
                <c:pt idx="3">
                  <c:v>307.05868675216874</c:v>
                </c:pt>
                <c:pt idx="4">
                  <c:v>246.76418218673462</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numCache>
            </c:numRef>
          </c:val>
        </c:ser>
        <c:marker val="1"/>
        <c:axId val="66078592"/>
        <c:axId val="66102784"/>
      </c:lineChart>
      <c:catAx>
        <c:axId val="66078592"/>
        <c:scaling>
          <c:orientation val="minMax"/>
        </c:scaling>
        <c:axPos val="b"/>
        <c:title>
          <c:tx>
            <c:rich>
              <a:bodyPr/>
              <a:lstStyle/>
              <a:p>
                <a:pPr>
                  <a:defRPr/>
                </a:pPr>
                <a:r>
                  <a:rPr lang="en-US"/>
                  <a:t>Range (meters)</a:t>
                </a:r>
              </a:p>
            </c:rich>
          </c:tx>
          <c:layout/>
        </c:title>
        <c:numFmt formatCode="General" sourceLinked="1"/>
        <c:tickLblPos val="nextTo"/>
        <c:crossAx val="66102784"/>
        <c:crosses val="autoZero"/>
        <c:auto val="1"/>
        <c:lblAlgn val="ctr"/>
        <c:lblOffset val="100"/>
      </c:catAx>
      <c:valAx>
        <c:axId val="66102784"/>
        <c:scaling>
          <c:orientation val="minMax"/>
        </c:scaling>
        <c:axPos val="l"/>
        <c:majorGridlines/>
        <c:title>
          <c:tx>
            <c:rich>
              <a:bodyPr rot="-5400000" vert="horz"/>
              <a:lstStyle/>
              <a:p>
                <a:pPr>
                  <a:defRPr/>
                </a:pPr>
                <a:r>
                  <a:rPr lang="en-US"/>
                  <a:t>Capacity (Mega bits per second)</a:t>
                </a:r>
              </a:p>
            </c:rich>
          </c:tx>
          <c:layout/>
        </c:title>
        <c:numFmt formatCode="General" sourceLinked="1"/>
        <c:tickLblPos val="nextTo"/>
        <c:crossAx val="66078592"/>
        <c:crosses val="autoZero"/>
        <c:crossBetween val="between"/>
      </c:valAx>
    </c:plotArea>
    <c:legend>
      <c:legendPos val="t"/>
      <c:layout/>
    </c:legend>
    <c:plotVisOnly val="1"/>
    <c:dispBlanksAs val="gap"/>
  </c:chart>
  <c:txPr>
    <a:bodyPr/>
    <a:lstStyle/>
    <a:p>
      <a:pPr>
        <a:defRPr sz="18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lgn="ctr" eaLnBrk="0" hangingPunct="0">
              <a:lnSpc>
                <a:spcPct val="90000"/>
              </a:lnSpc>
              <a:defRPr/>
            </a:pPr>
            <a:endParaRPr lang="en-US">
              <a:cs typeface="+mn-cs"/>
            </a:endParaRPr>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defTabSz="611188" eaLnBrk="0" hangingPunct="0">
              <a:tabLst>
                <a:tab pos="2387600" algn="l"/>
                <a:tab pos="4830763" algn="l"/>
              </a:tabLst>
              <a:defRPr/>
            </a:pPr>
            <a:r>
              <a:rPr lang="en-US" sz="800">
                <a:cs typeface="+mn-cs"/>
              </a:rPr>
              <a:t>© 2006, Cisco Systems, Inc. All rights reserved.</a:t>
            </a:r>
          </a:p>
          <a:p>
            <a:pPr defTabSz="611188" eaLnBrk="0" hangingPunct="0">
              <a:tabLst>
                <a:tab pos="2387600" algn="l"/>
                <a:tab pos="4830763" algn="l"/>
              </a:tabLst>
              <a:defRPr/>
            </a:pPr>
            <a:r>
              <a:rPr lang="en-US" sz="800">
                <a:cs typeface="+mn-cs"/>
              </a:rPr>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lgn="ctr" eaLnBrk="0" hangingPunct="0">
              <a:lnSpc>
                <a:spcPct val="90000"/>
              </a:lnSpc>
              <a:defRPr/>
            </a:pPr>
            <a:endParaRPr lang="en-US">
              <a:cs typeface="+mn-cs"/>
            </a:endParaRPr>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eaLnBrk="0" hangingPunct="0">
              <a:defRPr/>
            </a:pPr>
            <a:fld id="{9954C432-9C1B-424D-A640-94F68BF4D422}" type="slidenum">
              <a:rPr lang="en-US" sz="800">
                <a:cs typeface="+mn-cs"/>
              </a:rPr>
              <a:pPr algn="r" defTabSz="903288" eaLnBrk="0" hangingPunct="0">
                <a:defRPr/>
              </a:pPr>
              <a:t>‹#›</a:t>
            </a:fld>
            <a:endParaRPr lang="en-US" sz="800">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lgn="ctr" eaLnBrk="0" hangingPunct="0">
              <a:lnSpc>
                <a:spcPct val="90000"/>
              </a:lnSpc>
              <a:defRPr/>
            </a:pPr>
            <a:endParaRPr lang="en-US">
              <a:cs typeface="+mn-cs"/>
            </a:endParaRPr>
          </a:p>
        </p:txBody>
      </p:sp>
      <p:sp>
        <p:nvSpPr>
          <p:cNvPr id="183305" name="Rectangle 9"/>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defTabSz="611188" eaLnBrk="0" hangingPunct="0">
              <a:tabLst>
                <a:tab pos="2387600" algn="l"/>
                <a:tab pos="4830763" algn="l"/>
              </a:tabLst>
              <a:defRPr/>
            </a:pPr>
            <a:r>
              <a:rPr lang="en-US" sz="800">
                <a:cs typeface="+mn-cs"/>
              </a:rPr>
              <a:t>© 2006, Cisco Systems, Inc. All rights reserved.</a:t>
            </a:r>
          </a:p>
          <a:p>
            <a:pPr defTabSz="611188" eaLnBrk="0" hangingPunct="0">
              <a:tabLst>
                <a:tab pos="2387600" algn="l"/>
                <a:tab pos="4830763" algn="l"/>
              </a:tabLst>
              <a:defRPr/>
            </a:pPr>
            <a:r>
              <a:rPr lang="en-US" sz="800">
                <a:cs typeface="+mn-cs"/>
              </a:rPr>
              <a:t>Presentation_ID.scr</a:t>
            </a:r>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lgn="ctr" eaLnBrk="0" hangingPunct="0">
              <a:lnSpc>
                <a:spcPct val="90000"/>
              </a:lnSpc>
              <a:defRPr/>
            </a:pPr>
            <a:endParaRPr lang="en-US">
              <a:cs typeface="+mn-cs"/>
            </a:endParaRPr>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eaLnBrk="0" hangingPunct="0">
              <a:lnSpc>
                <a:spcPct val="100000"/>
              </a:lnSpc>
              <a:defRPr sz="800">
                <a:latin typeface="Arial" charset="0"/>
                <a:cs typeface="+mn-cs"/>
              </a:defRPr>
            </a:lvl1pPr>
          </a:lstStyle>
          <a:p>
            <a:pPr>
              <a:defRPr/>
            </a:pPr>
            <a:fld id="{58D94088-E424-40E7-9040-183F4AA1AE25}" type="slidenum">
              <a:rPr lang="en-US"/>
              <a:pPr>
                <a:defRPr/>
              </a:pPr>
              <a:t>‹#›</a:t>
            </a:fld>
            <a:endParaRPr lang="en-US"/>
          </a:p>
        </p:txBody>
      </p:sp>
      <p:sp>
        <p:nvSpPr>
          <p:cNvPr id="3891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D94088-E424-40E7-9040-183F4AA1AE25}"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75"/>
          <p:cNvSpPr>
            <a:spLocks noChangeArrowheads="1"/>
          </p:cNvSpPr>
          <p:nvPr/>
        </p:nvSpPr>
        <p:spPr bwMode="auto">
          <a:xfrm rot="16200000">
            <a:off x="3200400" y="-1600200"/>
            <a:ext cx="2743200" cy="9144000"/>
          </a:xfrm>
          <a:prstGeom prst="rect">
            <a:avLst/>
          </a:prstGeom>
          <a:solidFill>
            <a:srgbClr val="015F85"/>
          </a:solidFill>
          <a:ln w="9525" algn="ctr">
            <a:noFill/>
            <a:miter lim="800000"/>
            <a:headEnd/>
            <a:tailEnd/>
          </a:ln>
          <a:effectLst/>
        </p:spPr>
        <p:txBody>
          <a:bodyPr wrap="none" lIns="73025" tIns="36512" rIns="73025" bIns="36512" anchor="ctr"/>
          <a:lstStyle/>
          <a:p>
            <a:pPr algn="ctr" eaLnBrk="0" hangingPunct="0">
              <a:lnSpc>
                <a:spcPct val="90000"/>
              </a:lnSpc>
              <a:defRPr/>
            </a:pPr>
            <a:endParaRPr lang="en-US">
              <a:cs typeface="+mn-cs"/>
            </a:endParaRPr>
          </a:p>
        </p:txBody>
      </p:sp>
      <p:sp>
        <p:nvSpPr>
          <p:cNvPr id="5" name="Rectangle 278"/>
          <p:cNvSpPr>
            <a:spLocks noChangeArrowheads="1"/>
          </p:cNvSpPr>
          <p:nvPr/>
        </p:nvSpPr>
        <p:spPr bwMode="auto">
          <a:xfrm>
            <a:off x="1150938" y="6672263"/>
            <a:ext cx="2022475" cy="188912"/>
          </a:xfrm>
          <a:prstGeom prst="rect">
            <a:avLst/>
          </a:prstGeom>
          <a:noFill/>
          <a:ln w="9525">
            <a:noFill/>
            <a:miter lim="800000"/>
            <a:headEnd/>
            <a:tailEnd/>
          </a:ln>
          <a:effectLst/>
        </p:spPr>
        <p:txBody>
          <a:bodyPr wrap="none" lIns="82124" tIns="41061" rIns="82124" bIns="41061" anchor="b" anchorCtr="1">
            <a:spAutoFit/>
          </a:bodyPr>
          <a:lstStyle/>
          <a:p>
            <a:pPr defTabSz="814388" eaLnBrk="0" hangingPunct="0">
              <a:defRPr/>
            </a:pPr>
            <a:r>
              <a:rPr lang="en-US" sz="700">
                <a:solidFill>
                  <a:srgbClr val="D3D3D3"/>
                </a:solidFill>
                <a:cs typeface="+mn-cs"/>
              </a:rPr>
              <a:t>© 2006 Cisco Systems, Inc. All rights reserved.</a:t>
            </a:r>
          </a:p>
        </p:txBody>
      </p:sp>
      <p:sp>
        <p:nvSpPr>
          <p:cNvPr id="6" name="Rectangle 279"/>
          <p:cNvSpPr>
            <a:spLocks noChangeArrowheads="1"/>
          </p:cNvSpPr>
          <p:nvPr/>
        </p:nvSpPr>
        <p:spPr bwMode="auto">
          <a:xfrm>
            <a:off x="3173413" y="66722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eaLnBrk="0" hangingPunct="0">
              <a:defRPr/>
            </a:pPr>
            <a:r>
              <a:rPr lang="en-US" sz="700">
                <a:solidFill>
                  <a:srgbClr val="D3D3D3"/>
                </a:solidFill>
                <a:cs typeface="+mn-cs"/>
              </a:rPr>
              <a:t>Cisco Confidential</a:t>
            </a:r>
          </a:p>
        </p:txBody>
      </p:sp>
      <p:sp>
        <p:nvSpPr>
          <p:cNvPr id="7" name="Rectangle 280"/>
          <p:cNvSpPr>
            <a:spLocks noChangeArrowheads="1"/>
          </p:cNvSpPr>
          <p:nvPr/>
        </p:nvSpPr>
        <p:spPr bwMode="auto">
          <a:xfrm>
            <a:off x="193675" y="6672263"/>
            <a:ext cx="962025" cy="188912"/>
          </a:xfrm>
          <a:prstGeom prst="rect">
            <a:avLst/>
          </a:prstGeom>
          <a:noFill/>
          <a:ln w="9525">
            <a:noFill/>
            <a:miter lim="800000"/>
            <a:headEnd/>
            <a:tailEnd/>
          </a:ln>
          <a:effectLst/>
        </p:spPr>
        <p:txBody>
          <a:bodyPr lIns="82124" tIns="41061" rIns="82124" bIns="41061" anchor="b">
            <a:spAutoFit/>
          </a:bodyPr>
          <a:lstStyle/>
          <a:p>
            <a:pPr defTabSz="814388" eaLnBrk="0" hangingPunct="0">
              <a:defRPr/>
            </a:pPr>
            <a:r>
              <a:rPr lang="en-US" sz="700">
                <a:solidFill>
                  <a:srgbClr val="D3D3D3"/>
                </a:solidFill>
                <a:cs typeface="+mn-cs"/>
              </a:rPr>
              <a:t>Presentation_ID</a:t>
            </a:r>
          </a:p>
        </p:txBody>
      </p:sp>
      <p:sp>
        <p:nvSpPr>
          <p:cNvPr id="8" name="Rectangle 281"/>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eaLnBrk="0" hangingPunct="0">
              <a:defRPr/>
            </a:pPr>
            <a:fld id="{EB440F7C-6D3F-48E9-817E-E07CF47809FE}" type="slidenum">
              <a:rPr lang="en-US" sz="1000">
                <a:solidFill>
                  <a:srgbClr val="D3D3D3"/>
                </a:solidFill>
                <a:cs typeface="+mn-cs"/>
              </a:rPr>
              <a:pPr algn="r" defTabSz="814388" eaLnBrk="0" hangingPunct="0">
                <a:defRPr/>
              </a:pPr>
              <a:t>‹#›</a:t>
            </a:fld>
            <a:endParaRPr lang="en-US" sz="1000">
              <a:solidFill>
                <a:srgbClr val="D3D3D3"/>
              </a:solidFill>
              <a:cs typeface="+mn-cs"/>
            </a:endParaRPr>
          </a:p>
        </p:txBody>
      </p:sp>
      <p:grpSp>
        <p:nvGrpSpPr>
          <p:cNvPr id="9" name="Group 283"/>
          <p:cNvGrpSpPr>
            <a:grpSpLocks/>
          </p:cNvGrpSpPr>
          <p:nvPr/>
        </p:nvGrpSpPr>
        <p:grpSpPr bwMode="auto">
          <a:xfrm>
            <a:off x="609600" y="525463"/>
            <a:ext cx="1447800" cy="769937"/>
            <a:chOff x="3272" y="1316"/>
            <a:chExt cx="1889" cy="1002"/>
          </a:xfrm>
        </p:grpSpPr>
        <p:sp>
          <p:nvSpPr>
            <p:cNvPr id="10" name="AutoShape 284"/>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pPr algn="ctr" eaLnBrk="0" hangingPunct="0">
                <a:lnSpc>
                  <a:spcPct val="90000"/>
                </a:lnSpc>
                <a:defRPr/>
              </a:pPr>
              <a:endParaRPr lang="en-US">
                <a:cs typeface="+mn-cs"/>
              </a:endParaRPr>
            </a:p>
          </p:txBody>
        </p:sp>
        <p:sp>
          <p:nvSpPr>
            <p:cNvPr id="11" name="Rectangle 285"/>
            <p:cNvSpPr>
              <a:spLocks noChangeArrowheads="1"/>
            </p:cNvSpPr>
            <p:nvPr/>
          </p:nvSpPr>
          <p:spPr bwMode="auto">
            <a:xfrm>
              <a:off x="3802" y="1979"/>
              <a:ext cx="87" cy="326"/>
            </a:xfrm>
            <a:prstGeom prst="rect">
              <a:avLst/>
            </a:prstGeom>
            <a:solidFill>
              <a:srgbClr val="B21A1A"/>
            </a:solidFill>
            <a:ln w="9525">
              <a:noFill/>
              <a:miter lim="800000"/>
              <a:headEnd/>
              <a:tailEnd/>
            </a:ln>
          </p:spPr>
          <p:txBody>
            <a:bodyPr/>
            <a:lstStyle/>
            <a:p>
              <a:pPr algn="ctr" eaLnBrk="0" hangingPunct="0">
                <a:lnSpc>
                  <a:spcPct val="90000"/>
                </a:lnSpc>
                <a:defRPr/>
              </a:pPr>
              <a:endParaRPr lang="en-US">
                <a:cs typeface="+mn-cs"/>
              </a:endParaRPr>
            </a:p>
          </p:txBody>
        </p:sp>
        <p:sp>
          <p:nvSpPr>
            <p:cNvPr id="12" name="Freeform 286"/>
            <p:cNvSpPr>
              <a:spLocks/>
            </p:cNvSpPr>
            <p:nvPr/>
          </p:nvSpPr>
          <p:spPr bwMode="auto">
            <a:xfrm>
              <a:off x="4303"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pPr algn="ctr" eaLnBrk="0" hangingPunct="0">
                <a:lnSpc>
                  <a:spcPct val="90000"/>
                </a:lnSpc>
                <a:defRPr/>
              </a:pPr>
              <a:endParaRPr lang="en-US">
                <a:cs typeface="+mn-cs"/>
              </a:endParaRPr>
            </a:p>
          </p:txBody>
        </p:sp>
        <p:sp>
          <p:nvSpPr>
            <p:cNvPr id="13" name="Freeform 287"/>
            <p:cNvSpPr>
              <a:spLocks/>
            </p:cNvSpPr>
            <p:nvPr/>
          </p:nvSpPr>
          <p:spPr bwMode="auto">
            <a:xfrm>
              <a:off x="3444"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pPr algn="ctr" eaLnBrk="0" hangingPunct="0">
                <a:lnSpc>
                  <a:spcPct val="90000"/>
                </a:lnSpc>
                <a:defRPr/>
              </a:pPr>
              <a:endParaRPr lang="en-US">
                <a:cs typeface="+mn-cs"/>
              </a:endParaRPr>
            </a:p>
          </p:txBody>
        </p:sp>
        <p:sp>
          <p:nvSpPr>
            <p:cNvPr id="14" name="Freeform 288"/>
            <p:cNvSpPr>
              <a:spLocks noEditPoints="1"/>
            </p:cNvSpPr>
            <p:nvPr/>
          </p:nvSpPr>
          <p:spPr bwMode="auto">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pPr algn="ctr" eaLnBrk="0" hangingPunct="0">
                <a:lnSpc>
                  <a:spcPct val="90000"/>
                </a:lnSpc>
                <a:defRPr/>
              </a:pPr>
              <a:endParaRPr lang="en-US">
                <a:cs typeface="+mn-cs"/>
              </a:endParaRPr>
            </a:p>
          </p:txBody>
        </p:sp>
        <p:sp>
          <p:nvSpPr>
            <p:cNvPr id="15" name="Freeform 289"/>
            <p:cNvSpPr>
              <a:spLocks/>
            </p:cNvSpPr>
            <p:nvPr/>
          </p:nvSpPr>
          <p:spPr bwMode="auto">
            <a:xfrm>
              <a:off x="3999" y="1971"/>
              <a:ext cx="224"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pPr algn="ctr" eaLnBrk="0" hangingPunct="0">
                <a:lnSpc>
                  <a:spcPct val="90000"/>
                </a:lnSpc>
                <a:defRPr/>
              </a:pPr>
              <a:endParaRPr lang="en-US">
                <a:cs typeface="+mn-cs"/>
              </a:endParaRPr>
            </a:p>
          </p:txBody>
        </p:sp>
        <p:sp>
          <p:nvSpPr>
            <p:cNvPr id="16" name="Freeform 290"/>
            <p:cNvSpPr>
              <a:spLocks/>
            </p:cNvSpPr>
            <p:nvPr/>
          </p:nvSpPr>
          <p:spPr bwMode="auto">
            <a:xfrm>
              <a:off x="3272" y="1587"/>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17" name="Freeform 291"/>
            <p:cNvSpPr>
              <a:spLocks/>
            </p:cNvSpPr>
            <p:nvPr/>
          </p:nvSpPr>
          <p:spPr bwMode="auto">
            <a:xfrm>
              <a:off x="3500" y="1473"/>
              <a:ext cx="81" cy="281"/>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18" name="Freeform 292"/>
            <p:cNvSpPr>
              <a:spLocks/>
            </p:cNvSpPr>
            <p:nvPr/>
          </p:nvSpPr>
          <p:spPr bwMode="auto">
            <a:xfrm>
              <a:off x="3721"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19" name="Freeform 293"/>
            <p:cNvSpPr>
              <a:spLocks/>
            </p:cNvSpPr>
            <p:nvPr/>
          </p:nvSpPr>
          <p:spPr bwMode="auto">
            <a:xfrm>
              <a:off x="3949" y="1473"/>
              <a:ext cx="81" cy="281"/>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20" name="Freeform 294"/>
            <p:cNvSpPr>
              <a:spLocks/>
            </p:cNvSpPr>
            <p:nvPr/>
          </p:nvSpPr>
          <p:spPr bwMode="auto">
            <a:xfrm>
              <a:off x="4171" y="1587"/>
              <a:ext cx="87"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21" name="Freeform 295"/>
            <p:cNvSpPr>
              <a:spLocks/>
            </p:cNvSpPr>
            <p:nvPr/>
          </p:nvSpPr>
          <p:spPr bwMode="auto">
            <a:xfrm>
              <a:off x="4399" y="1473"/>
              <a:ext cx="81" cy="281"/>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22" name="Freeform 296"/>
            <p:cNvSpPr>
              <a:spLocks/>
            </p:cNvSpPr>
            <p:nvPr/>
          </p:nvSpPr>
          <p:spPr bwMode="auto">
            <a:xfrm>
              <a:off x="4625" y="1320"/>
              <a:ext cx="83"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23" name="Freeform 297"/>
            <p:cNvSpPr>
              <a:spLocks/>
            </p:cNvSpPr>
            <p:nvPr/>
          </p:nvSpPr>
          <p:spPr bwMode="auto">
            <a:xfrm>
              <a:off x="4848" y="1473"/>
              <a:ext cx="81" cy="281"/>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sp>
          <p:nvSpPr>
            <p:cNvPr id="24" name="Freeform 298"/>
            <p:cNvSpPr>
              <a:spLocks/>
            </p:cNvSpPr>
            <p:nvPr/>
          </p:nvSpPr>
          <p:spPr bwMode="auto">
            <a:xfrm>
              <a:off x="5074" y="1587"/>
              <a:ext cx="83"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pPr algn="ctr" eaLnBrk="0" hangingPunct="0">
                <a:lnSpc>
                  <a:spcPct val="90000"/>
                </a:lnSpc>
                <a:defRPr/>
              </a:pPr>
              <a:endParaRPr lang="en-US">
                <a:cs typeface="+mn-cs"/>
              </a:endParaRPr>
            </a:p>
          </p:txBody>
        </p:sp>
      </p:grpSp>
      <p:pic>
        <p:nvPicPr>
          <p:cNvPr id="25" name="Picture 324" descr="MAE17639"/>
          <p:cNvPicPr>
            <a:picLocks noChangeAspect="1" noChangeArrowheads="1"/>
          </p:cNvPicPr>
          <p:nvPr/>
        </p:nvPicPr>
        <p:blipFill>
          <a:blip r:embed="rId2" cstate="print"/>
          <a:srcRect/>
          <a:stretch>
            <a:fillRect/>
          </a:stretch>
        </p:blipFill>
        <p:spPr bwMode="auto">
          <a:xfrm>
            <a:off x="4573588" y="1600200"/>
            <a:ext cx="4570412" cy="2743200"/>
          </a:xfrm>
          <a:prstGeom prst="rect">
            <a:avLst/>
          </a:prstGeom>
          <a:noFill/>
          <a:ln w="9525">
            <a:noFill/>
            <a:miter lim="800000"/>
            <a:headEnd/>
            <a:tailEnd/>
          </a:ln>
        </p:spPr>
      </p:pic>
      <p:sp>
        <p:nvSpPr>
          <p:cNvPr id="369873" name="Rectangle 209"/>
          <p:cNvSpPr>
            <a:spLocks noGrp="1" noChangeArrowheads="1"/>
          </p:cNvSpPr>
          <p:nvPr>
            <p:ph type="ctrTitle"/>
          </p:nvPr>
        </p:nvSpPr>
        <p:spPr bwMode="white">
          <a:xfrm>
            <a:off x="650875" y="2557463"/>
            <a:ext cx="3768725" cy="830262"/>
          </a:xfrm>
          <a:ln/>
        </p:spPr>
        <p:txBody>
          <a:bodyPr anchor="ctr"/>
          <a:lstStyle>
            <a:lvl1pPr>
              <a:defRPr sz="3000" b="0">
                <a:solidFill>
                  <a:srgbClr val="FFFFFF"/>
                </a:solidFill>
              </a:defRPr>
            </a:lvl1pPr>
          </a:lstStyle>
          <a:p>
            <a:r>
              <a:rPr lang="en-US"/>
              <a:t>Click To Edit Master Title Style</a:t>
            </a:r>
          </a:p>
        </p:txBody>
      </p:sp>
      <p:sp>
        <p:nvSpPr>
          <p:cNvPr id="369874" name="Rectangle 210"/>
          <p:cNvSpPr>
            <a:spLocks noGrp="1" noChangeArrowheads="1"/>
          </p:cNvSpPr>
          <p:nvPr>
            <p:ph type="subTitle" idx="1"/>
          </p:nvPr>
        </p:nvSpPr>
        <p:spPr>
          <a:xfrm>
            <a:off x="650875" y="4733925"/>
            <a:ext cx="6940550" cy="419100"/>
          </a:xfrm>
          <a:ln/>
        </p:spPr>
        <p:txBody>
          <a:bodyPr/>
          <a:lstStyle>
            <a:lvl1pPr marL="0" indent="0">
              <a:lnSpc>
                <a:spcPct val="90000"/>
              </a:lnSpc>
              <a:buFont typeface="Wingdings" charset="2"/>
              <a:buNone/>
              <a:defRPr sz="2000" b="1">
                <a:solidFill>
                  <a:schemeClr val="bg2"/>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304800"/>
            <a:ext cx="2035175" cy="478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5638" y="304800"/>
            <a:ext cx="5957887" cy="478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55638" y="304800"/>
            <a:ext cx="8145462"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55638" y="1520825"/>
            <a:ext cx="7940675" cy="3571875"/>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5638" y="1520825"/>
            <a:ext cx="3894137"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1520825"/>
            <a:ext cx="3894138" cy="3571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146"/>
          <p:cNvSpPr>
            <a:spLocks noGrp="1" noChangeArrowheads="1"/>
          </p:cNvSpPr>
          <p:nvPr>
            <p:ph type="title"/>
          </p:nvPr>
        </p:nvSpPr>
        <p:spPr bwMode="auto">
          <a:xfrm>
            <a:off x="655638" y="304800"/>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368774" name="Rectangle 6278"/>
          <p:cNvSpPr>
            <a:spLocks noChangeArrowheads="1"/>
          </p:cNvSpPr>
          <p:nvPr/>
        </p:nvSpPr>
        <p:spPr bwMode="auto">
          <a:xfrm>
            <a:off x="0" y="0"/>
            <a:ext cx="9144000" cy="177800"/>
          </a:xfrm>
          <a:prstGeom prst="rect">
            <a:avLst/>
          </a:prstGeom>
          <a:solidFill>
            <a:srgbClr val="015F85"/>
          </a:solidFill>
          <a:ln w="25400" algn="ctr">
            <a:noFill/>
            <a:miter lim="800000"/>
            <a:headEnd/>
            <a:tailEnd/>
          </a:ln>
          <a:effectLst/>
        </p:spPr>
        <p:txBody>
          <a:bodyPr wrap="none" anchor="ctr"/>
          <a:lstStyle/>
          <a:p>
            <a:pPr algn="ctr" eaLnBrk="0" hangingPunct="0">
              <a:lnSpc>
                <a:spcPct val="90000"/>
              </a:lnSpc>
              <a:defRPr/>
            </a:pPr>
            <a:endParaRPr lang="en-US">
              <a:cs typeface="+mn-cs"/>
            </a:endParaRPr>
          </a:p>
        </p:txBody>
      </p:sp>
      <p:sp>
        <p:nvSpPr>
          <p:cNvPr id="368775" name="Rectangle 6279"/>
          <p:cNvSpPr>
            <a:spLocks noChangeArrowheads="1"/>
          </p:cNvSpPr>
          <p:nvPr/>
        </p:nvSpPr>
        <p:spPr bwMode="auto">
          <a:xfrm>
            <a:off x="1150938" y="6672263"/>
            <a:ext cx="2022475" cy="188912"/>
          </a:xfrm>
          <a:prstGeom prst="rect">
            <a:avLst/>
          </a:prstGeom>
          <a:noFill/>
          <a:ln w="9525">
            <a:noFill/>
            <a:miter lim="800000"/>
            <a:headEnd/>
            <a:tailEnd/>
          </a:ln>
          <a:effectLst/>
        </p:spPr>
        <p:txBody>
          <a:bodyPr wrap="none" lIns="82124" tIns="41061" rIns="82124" bIns="41061" anchor="b" anchorCtr="1">
            <a:spAutoFit/>
          </a:bodyPr>
          <a:lstStyle/>
          <a:p>
            <a:pPr defTabSz="814388" eaLnBrk="0" hangingPunct="0">
              <a:defRPr/>
            </a:pPr>
            <a:r>
              <a:rPr lang="en-US" sz="700">
                <a:solidFill>
                  <a:srgbClr val="D3D3D3"/>
                </a:solidFill>
                <a:cs typeface="+mn-cs"/>
              </a:rPr>
              <a:t>© 2006 Cisco Systems, Inc. All rights reserved.</a:t>
            </a:r>
          </a:p>
        </p:txBody>
      </p:sp>
      <p:sp>
        <p:nvSpPr>
          <p:cNvPr id="368776" name="Rectangle 6280"/>
          <p:cNvSpPr>
            <a:spLocks noChangeArrowheads="1"/>
          </p:cNvSpPr>
          <p:nvPr/>
        </p:nvSpPr>
        <p:spPr bwMode="auto">
          <a:xfrm>
            <a:off x="3173413" y="66722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eaLnBrk="0" hangingPunct="0">
              <a:defRPr/>
            </a:pPr>
            <a:r>
              <a:rPr lang="en-US" sz="700">
                <a:solidFill>
                  <a:srgbClr val="D3D3D3"/>
                </a:solidFill>
                <a:cs typeface="+mn-cs"/>
              </a:rPr>
              <a:t>Cisco Confidential</a:t>
            </a:r>
          </a:p>
        </p:txBody>
      </p:sp>
      <p:sp>
        <p:nvSpPr>
          <p:cNvPr id="368777" name="Rectangle 6281"/>
          <p:cNvSpPr>
            <a:spLocks noChangeArrowheads="1"/>
          </p:cNvSpPr>
          <p:nvPr/>
        </p:nvSpPr>
        <p:spPr bwMode="auto">
          <a:xfrm>
            <a:off x="193675" y="6672263"/>
            <a:ext cx="962025" cy="188912"/>
          </a:xfrm>
          <a:prstGeom prst="rect">
            <a:avLst/>
          </a:prstGeom>
          <a:noFill/>
          <a:ln w="9525">
            <a:noFill/>
            <a:miter lim="800000"/>
            <a:headEnd/>
            <a:tailEnd/>
          </a:ln>
          <a:effectLst/>
        </p:spPr>
        <p:txBody>
          <a:bodyPr lIns="82124" tIns="41061" rIns="82124" bIns="41061" anchor="b">
            <a:spAutoFit/>
          </a:bodyPr>
          <a:lstStyle/>
          <a:p>
            <a:pPr defTabSz="814388" eaLnBrk="0" hangingPunct="0">
              <a:defRPr/>
            </a:pPr>
            <a:r>
              <a:rPr lang="en-US" sz="700">
                <a:solidFill>
                  <a:srgbClr val="D3D3D3"/>
                </a:solidFill>
                <a:cs typeface="+mn-cs"/>
              </a:rPr>
              <a:t>Presentation_ID</a:t>
            </a:r>
          </a:p>
        </p:txBody>
      </p:sp>
      <p:sp>
        <p:nvSpPr>
          <p:cNvPr id="368778" name="Rectangle 6282"/>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eaLnBrk="0" hangingPunct="0">
              <a:defRPr/>
            </a:pPr>
            <a:fld id="{3461C324-C6AD-4E05-AEFD-3B12627BD268}" type="slidenum">
              <a:rPr lang="en-US" sz="1000">
                <a:solidFill>
                  <a:srgbClr val="D3D3D3"/>
                </a:solidFill>
                <a:cs typeface="+mn-cs"/>
              </a:rPr>
              <a:pPr algn="r" defTabSz="814388" eaLnBrk="0" hangingPunct="0">
                <a:defRPr/>
              </a:pPr>
              <a:t>‹#›</a:t>
            </a:fld>
            <a:endParaRPr lang="en-US" sz="1000">
              <a:solidFill>
                <a:srgbClr val="D3D3D3"/>
              </a:solidFill>
              <a:cs typeface="+mn-cs"/>
            </a:endParaRPr>
          </a:p>
        </p:txBody>
      </p:sp>
      <p:sp>
        <p:nvSpPr>
          <p:cNvPr id="2056" name="Rectangle 6284"/>
          <p:cNvSpPr>
            <a:spLocks noGrp="1" noChangeArrowheads="1"/>
          </p:cNvSpPr>
          <p:nvPr>
            <p:ph type="body" idx="1"/>
          </p:nvPr>
        </p:nvSpPr>
        <p:spPr bwMode="auto">
          <a:xfrm>
            <a:off x="655638" y="1520825"/>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Lst>
  <p:timing>
    <p:tnLst>
      <p:par>
        <p:cTn id="1" dur="indefinite" restart="never" nodeType="tmRoot"/>
      </p:par>
    </p:tnLst>
  </p:timing>
  <p:txStyles>
    <p:titleStyle>
      <a:lvl1pPr algn="l" defTabSz="814388" rtl="0" eaLnBrk="0" fontAlgn="base" hangingPunct="0">
        <a:lnSpc>
          <a:spcPct val="90000"/>
        </a:lnSpc>
        <a:spcBef>
          <a:spcPct val="0"/>
        </a:spcBef>
        <a:spcAft>
          <a:spcPct val="0"/>
        </a:spcAft>
        <a:defRPr sz="3200" b="1">
          <a:solidFill>
            <a:schemeClr val="tx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tx2"/>
          </a:solidFill>
          <a:latin typeface="Arial" charset="0"/>
        </a:defRPr>
      </a:lvl2pPr>
      <a:lvl3pPr algn="l" defTabSz="814388" rtl="0" eaLnBrk="0" fontAlgn="base" hangingPunct="0">
        <a:lnSpc>
          <a:spcPct val="90000"/>
        </a:lnSpc>
        <a:spcBef>
          <a:spcPct val="0"/>
        </a:spcBef>
        <a:spcAft>
          <a:spcPct val="0"/>
        </a:spcAft>
        <a:defRPr sz="3200" b="1">
          <a:solidFill>
            <a:schemeClr val="tx2"/>
          </a:solidFill>
          <a:latin typeface="Arial" charset="0"/>
        </a:defRPr>
      </a:lvl3pPr>
      <a:lvl4pPr algn="l" defTabSz="814388" rtl="0" eaLnBrk="0" fontAlgn="base" hangingPunct="0">
        <a:lnSpc>
          <a:spcPct val="90000"/>
        </a:lnSpc>
        <a:spcBef>
          <a:spcPct val="0"/>
        </a:spcBef>
        <a:spcAft>
          <a:spcPct val="0"/>
        </a:spcAft>
        <a:defRPr sz="3200" b="1">
          <a:solidFill>
            <a:schemeClr val="tx2"/>
          </a:solidFill>
          <a:latin typeface="Arial" charset="0"/>
        </a:defRPr>
      </a:lvl4pPr>
      <a:lvl5pPr algn="l" defTabSz="814388" rtl="0" eaLnBrk="0" fontAlgn="base" hangingPunct="0">
        <a:lnSpc>
          <a:spcPct val="90000"/>
        </a:lnSpc>
        <a:spcBef>
          <a:spcPct val="0"/>
        </a:spcBef>
        <a:spcAft>
          <a:spcPct val="0"/>
        </a:spcAft>
        <a:defRPr sz="3200" b="1">
          <a:solidFill>
            <a:schemeClr val="tx2"/>
          </a:solidFill>
          <a:latin typeface="Arial" charset="0"/>
        </a:defRPr>
      </a:lvl5pPr>
      <a:lvl6pPr marL="457200" algn="l" defTabSz="814388" rtl="0" fontAlgn="base">
        <a:lnSpc>
          <a:spcPct val="90000"/>
        </a:lnSpc>
        <a:spcBef>
          <a:spcPct val="0"/>
        </a:spcBef>
        <a:spcAft>
          <a:spcPct val="0"/>
        </a:spcAft>
        <a:defRPr sz="3200" b="1">
          <a:solidFill>
            <a:schemeClr val="tx2"/>
          </a:solidFill>
          <a:latin typeface="Arial" charset="0"/>
        </a:defRPr>
      </a:lvl6pPr>
      <a:lvl7pPr marL="914400" algn="l" defTabSz="814388" rtl="0" fontAlgn="base">
        <a:lnSpc>
          <a:spcPct val="90000"/>
        </a:lnSpc>
        <a:spcBef>
          <a:spcPct val="0"/>
        </a:spcBef>
        <a:spcAft>
          <a:spcPct val="0"/>
        </a:spcAft>
        <a:defRPr sz="3200" b="1">
          <a:solidFill>
            <a:schemeClr val="tx2"/>
          </a:solidFill>
          <a:latin typeface="Arial" charset="0"/>
        </a:defRPr>
      </a:lvl7pPr>
      <a:lvl8pPr marL="1371600" algn="l" defTabSz="814388" rtl="0" fontAlgn="base">
        <a:lnSpc>
          <a:spcPct val="90000"/>
        </a:lnSpc>
        <a:spcBef>
          <a:spcPct val="0"/>
        </a:spcBef>
        <a:spcAft>
          <a:spcPct val="0"/>
        </a:spcAft>
        <a:defRPr sz="3200" b="1">
          <a:solidFill>
            <a:schemeClr val="tx2"/>
          </a:solidFill>
          <a:latin typeface="Arial" charset="0"/>
        </a:defRPr>
      </a:lvl8pPr>
      <a:lvl9pPr marL="1828800" algn="l" defTabSz="814388" rtl="0" fontAlgn="base">
        <a:lnSpc>
          <a:spcPct val="90000"/>
        </a:lnSpc>
        <a:spcBef>
          <a:spcPct val="0"/>
        </a:spcBef>
        <a:spcAft>
          <a:spcPct val="0"/>
        </a:spcAft>
        <a:defRPr sz="3200" b="1">
          <a:solidFill>
            <a:schemeClr val="tx2"/>
          </a:solidFill>
          <a:latin typeface="Arial"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a:solidFill>
            <a:schemeClr val="tx1"/>
          </a:solidFill>
          <a:latin typeface="+mn-lt"/>
          <a:ea typeface="+mn-ea"/>
          <a:cs typeface="+mn-cs"/>
        </a:defRPr>
      </a:lvl1pPr>
      <a:lvl2pPr marL="574675" indent="-117475" algn="l" defTabSz="814388" rtl="0" eaLnBrk="0" fontAlgn="base" hangingPunct="0">
        <a:lnSpc>
          <a:spcPct val="95000"/>
        </a:lnSpc>
        <a:spcBef>
          <a:spcPct val="35000"/>
        </a:spcBef>
        <a:spcAft>
          <a:spcPct val="0"/>
        </a:spcAft>
        <a:defRPr sz="2000">
          <a:solidFill>
            <a:schemeClr val="tx1"/>
          </a:solidFill>
          <a:latin typeface="+mn-lt"/>
        </a:defRPr>
      </a:lvl2pPr>
      <a:lvl3pPr marL="914400" algn="l" defTabSz="814388" rtl="0" eaLnBrk="0" fontAlgn="base" hangingPunct="0">
        <a:lnSpc>
          <a:spcPct val="95000"/>
        </a:lnSpc>
        <a:spcBef>
          <a:spcPct val="35000"/>
        </a:spcBef>
        <a:spcAft>
          <a:spcPct val="0"/>
        </a:spcAft>
        <a:defRPr sz="2000">
          <a:solidFill>
            <a:schemeClr val="tx1"/>
          </a:solidFill>
          <a:latin typeface="+mn-lt"/>
        </a:defRPr>
      </a:lvl3pPr>
      <a:lvl4pPr marL="1254125" indent="117475" algn="l" defTabSz="814388" rtl="0" eaLnBrk="0" fontAlgn="base" hangingPunct="0">
        <a:lnSpc>
          <a:spcPct val="95000"/>
        </a:lnSpc>
        <a:spcBef>
          <a:spcPct val="35000"/>
        </a:spcBef>
        <a:spcAft>
          <a:spcPct val="0"/>
        </a:spcAft>
        <a:defRPr sz="2000">
          <a:solidFill>
            <a:schemeClr val="tx1"/>
          </a:solidFill>
          <a:latin typeface="+mn-lt"/>
        </a:defRPr>
      </a:lvl4pPr>
      <a:lvl5pPr marL="1604963" indent="223838" algn="l" defTabSz="814388" rtl="0" eaLnBrk="0" fontAlgn="base" hangingPunct="0">
        <a:lnSpc>
          <a:spcPct val="95000"/>
        </a:lnSpc>
        <a:spcBef>
          <a:spcPct val="35000"/>
        </a:spcBef>
        <a:spcAft>
          <a:spcPct val="0"/>
        </a:spcAft>
        <a:defRPr sz="2000">
          <a:solidFill>
            <a:schemeClr val="tx1"/>
          </a:solidFill>
          <a:latin typeface="+mn-lt"/>
        </a:defRPr>
      </a:lvl5pPr>
      <a:lvl6pPr marL="2062163" algn="l" defTabSz="814388" rtl="0" eaLnBrk="0" fontAlgn="base" hangingPunct="0">
        <a:lnSpc>
          <a:spcPct val="95000"/>
        </a:lnSpc>
        <a:spcBef>
          <a:spcPct val="35000"/>
        </a:spcBef>
        <a:spcAft>
          <a:spcPct val="0"/>
        </a:spcAft>
        <a:defRPr sz="2000">
          <a:solidFill>
            <a:schemeClr val="tx1"/>
          </a:solidFill>
          <a:latin typeface="+mn-lt"/>
        </a:defRPr>
      </a:lvl6pPr>
      <a:lvl7pPr marL="2519363" algn="l" defTabSz="814388" rtl="0" eaLnBrk="0" fontAlgn="base" hangingPunct="0">
        <a:lnSpc>
          <a:spcPct val="95000"/>
        </a:lnSpc>
        <a:spcBef>
          <a:spcPct val="35000"/>
        </a:spcBef>
        <a:spcAft>
          <a:spcPct val="0"/>
        </a:spcAft>
        <a:defRPr sz="2000">
          <a:solidFill>
            <a:schemeClr val="tx1"/>
          </a:solidFill>
          <a:latin typeface="+mn-lt"/>
        </a:defRPr>
      </a:lvl7pPr>
      <a:lvl8pPr marL="2976563" algn="l" defTabSz="814388" rtl="0" eaLnBrk="0" fontAlgn="base" hangingPunct="0">
        <a:lnSpc>
          <a:spcPct val="95000"/>
        </a:lnSpc>
        <a:spcBef>
          <a:spcPct val="35000"/>
        </a:spcBef>
        <a:spcAft>
          <a:spcPct val="0"/>
        </a:spcAft>
        <a:defRPr sz="2000">
          <a:solidFill>
            <a:schemeClr val="tx1"/>
          </a:solidFill>
          <a:latin typeface="+mn-lt"/>
        </a:defRPr>
      </a:lvl8pPr>
      <a:lvl9pPr marL="3433763" algn="l" defTabSz="814388" rtl="0" eaLnBrk="0" fontAlgn="base" hangingPunct="0">
        <a:lnSpc>
          <a:spcPct val="95000"/>
        </a:lnSpc>
        <a:spcBef>
          <a:spcPct val="35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mparoc@mit.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arstechnica.com/tech-policy/news/2009/09/whitefi-could-be-worth-15-billion-a-yearand-fix-climate-change.ar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r>
              <a:rPr lang="en-US" dirty="0" smtClean="0"/>
              <a:t>New Entrant Opportunities in Unlicensed Wireless</a:t>
            </a:r>
          </a:p>
          <a:p>
            <a:r>
              <a:rPr lang="en-US" dirty="0" smtClean="0"/>
              <a:t>CFP Plenary Oct-25</a:t>
            </a:r>
          </a:p>
          <a:p>
            <a:r>
              <a:rPr lang="en-US" dirty="0" smtClean="0"/>
              <a:t>Amparo Canaveras – </a:t>
            </a:r>
            <a:r>
              <a:rPr lang="en-US" dirty="0" smtClean="0">
                <a:hlinkClick r:id="rId2"/>
              </a:rPr>
              <a:t>amparoc@mit.edu</a:t>
            </a:r>
            <a:endParaRPr lang="en-US" dirty="0" smtClean="0"/>
          </a:p>
          <a:p>
            <a:r>
              <a:rPr lang="en-US" smtClean="0"/>
              <a:t>Charlie Fine</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smtClean="0"/>
              <a:t>At what </a:t>
            </a:r>
            <a:r>
              <a:rPr lang="en-US" dirty="0" err="1" smtClean="0"/>
              <a:t>capex</a:t>
            </a:r>
            <a:r>
              <a:rPr lang="en-US" dirty="0" smtClean="0"/>
              <a:t> per base station can a new LTE  entrant be profitable?</a:t>
            </a:r>
            <a:endParaRPr lang="en-US" dirty="0"/>
          </a:p>
        </p:txBody>
      </p:sp>
      <p:sp>
        <p:nvSpPr>
          <p:cNvPr id="6" name="TextBox 5"/>
          <p:cNvSpPr txBox="1"/>
          <p:nvPr/>
        </p:nvSpPr>
        <p:spPr>
          <a:xfrm>
            <a:off x="2011680" y="5586984"/>
            <a:ext cx="5125121" cy="584775"/>
          </a:xfrm>
          <a:prstGeom prst="rect">
            <a:avLst/>
          </a:prstGeom>
          <a:noFill/>
        </p:spPr>
        <p:txBody>
          <a:bodyPr wrap="none" rtlCol="0">
            <a:spAutoFit/>
          </a:bodyPr>
          <a:lstStyle/>
          <a:p>
            <a:r>
              <a:rPr lang="en-US" sz="3200" dirty="0" smtClean="0"/>
              <a:t>From $180.000 to $80.000</a:t>
            </a:r>
            <a:endParaRPr lang="en-US" sz="3200" dirty="0"/>
          </a:p>
        </p:txBody>
      </p:sp>
      <p:pic>
        <p:nvPicPr>
          <p:cNvPr id="1027" name="Picture 3"/>
          <p:cNvPicPr>
            <a:picLocks noChangeAspect="1" noChangeArrowheads="1"/>
          </p:cNvPicPr>
          <p:nvPr/>
        </p:nvPicPr>
        <p:blipFill>
          <a:blip r:embed="rId2" cstate="print"/>
          <a:srcRect/>
          <a:stretch>
            <a:fillRect/>
          </a:stretch>
        </p:blipFill>
        <p:spPr bwMode="auto">
          <a:xfrm>
            <a:off x="1828800" y="1600200"/>
            <a:ext cx="5486400" cy="3657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defRPr/>
            </a:pPr>
            <a:r>
              <a:rPr lang="en-US" dirty="0" smtClean="0"/>
              <a:t>At what ARPU per customer can a new LTE  entrant be profitable?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828800" y="1600200"/>
            <a:ext cx="5486400" cy="3657600"/>
          </a:xfrm>
          <a:prstGeom prst="rect">
            <a:avLst/>
          </a:prstGeom>
          <a:noFill/>
          <a:ln w="9525">
            <a:noFill/>
            <a:miter lim="800000"/>
            <a:headEnd/>
            <a:tailEnd/>
          </a:ln>
          <a:effectLst/>
        </p:spPr>
      </p:pic>
      <p:sp>
        <p:nvSpPr>
          <p:cNvPr id="7" name="TextBox 6"/>
          <p:cNvSpPr txBox="1"/>
          <p:nvPr/>
        </p:nvSpPr>
        <p:spPr>
          <a:xfrm>
            <a:off x="2913810" y="5586984"/>
            <a:ext cx="3304110" cy="584775"/>
          </a:xfrm>
          <a:prstGeom prst="rect">
            <a:avLst/>
          </a:prstGeom>
          <a:noFill/>
        </p:spPr>
        <p:txBody>
          <a:bodyPr wrap="none" rtlCol="0">
            <a:spAutoFit/>
          </a:bodyPr>
          <a:lstStyle/>
          <a:p>
            <a:r>
              <a:rPr lang="en-US" sz="3200" dirty="0" smtClean="0"/>
              <a:t>From $60 to $90</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could be a good combination of improvements ?</a:t>
            </a:r>
            <a:endParaRPr lang="en-US" dirty="0"/>
          </a:p>
        </p:txBody>
      </p:sp>
      <p:sp>
        <p:nvSpPr>
          <p:cNvPr id="8" name="TextBox 7"/>
          <p:cNvSpPr txBox="1"/>
          <p:nvPr/>
        </p:nvSpPr>
        <p:spPr>
          <a:xfrm>
            <a:off x="4389120" y="4623066"/>
            <a:ext cx="4572000" cy="707886"/>
          </a:xfrm>
          <a:prstGeom prst="rect">
            <a:avLst/>
          </a:prstGeom>
          <a:noFill/>
        </p:spPr>
        <p:txBody>
          <a:bodyPr wrap="square" rtlCol="0">
            <a:spAutoFit/>
          </a:bodyPr>
          <a:lstStyle/>
          <a:p>
            <a:r>
              <a:rPr lang="en-US" sz="2000" b="1" dirty="0" smtClean="0"/>
              <a:t>Base Station Cost = $120.000 (2/3)</a:t>
            </a:r>
          </a:p>
          <a:p>
            <a:r>
              <a:rPr lang="en-US" sz="2000" b="1" dirty="0" smtClean="0"/>
              <a:t>Base Station OPEX= $12.000 (2/3)</a:t>
            </a:r>
          </a:p>
        </p:txBody>
      </p:sp>
      <p:pic>
        <p:nvPicPr>
          <p:cNvPr id="10" name="Picture 3"/>
          <p:cNvPicPr>
            <a:picLocks noChangeAspect="1" noChangeArrowheads="1"/>
          </p:cNvPicPr>
          <p:nvPr/>
        </p:nvPicPr>
        <p:blipFill>
          <a:blip r:embed="rId2" cstate="print"/>
          <a:srcRect/>
          <a:stretch>
            <a:fillRect/>
          </a:stretch>
        </p:blipFill>
        <p:spPr bwMode="auto">
          <a:xfrm>
            <a:off x="4608576" y="1563624"/>
            <a:ext cx="3950208" cy="2779776"/>
          </a:xfrm>
          <a:prstGeom prst="rect">
            <a:avLst/>
          </a:prstGeom>
          <a:noFill/>
          <a:ln w="9525">
            <a:noFill/>
            <a:miter lim="800000"/>
            <a:headEnd/>
            <a:tailEnd/>
          </a:ln>
          <a:effectLst/>
        </p:spPr>
      </p:pic>
      <p:sp>
        <p:nvSpPr>
          <p:cNvPr id="11" name="TextBox 10"/>
          <p:cNvSpPr txBox="1"/>
          <p:nvPr/>
        </p:nvSpPr>
        <p:spPr>
          <a:xfrm>
            <a:off x="402336" y="4696218"/>
            <a:ext cx="4169664" cy="707886"/>
          </a:xfrm>
          <a:prstGeom prst="rect">
            <a:avLst/>
          </a:prstGeom>
          <a:noFill/>
        </p:spPr>
        <p:txBody>
          <a:bodyPr wrap="square" rtlCol="0">
            <a:spAutoFit/>
          </a:bodyPr>
          <a:lstStyle/>
          <a:p>
            <a:r>
              <a:rPr lang="en-US" sz="2000" b="1" dirty="0" smtClean="0"/>
              <a:t>Base Station = $150.000 (5/6)</a:t>
            </a:r>
          </a:p>
          <a:p>
            <a:r>
              <a:rPr lang="en-US" sz="2000" b="1" dirty="0" smtClean="0"/>
              <a:t>ARPU = $80 (4/3)</a:t>
            </a:r>
            <a:endParaRPr lang="en-US" sz="2000" b="1" dirty="0"/>
          </a:p>
        </p:txBody>
      </p:sp>
      <p:pic>
        <p:nvPicPr>
          <p:cNvPr id="12" name="Picture 4"/>
          <p:cNvPicPr>
            <a:picLocks noChangeAspect="1" noChangeArrowheads="1"/>
          </p:cNvPicPr>
          <p:nvPr/>
        </p:nvPicPr>
        <p:blipFill>
          <a:blip r:embed="rId3" cstate="print"/>
          <a:srcRect/>
          <a:stretch>
            <a:fillRect/>
          </a:stretch>
        </p:blipFill>
        <p:spPr bwMode="auto">
          <a:xfrm>
            <a:off x="512064" y="1344168"/>
            <a:ext cx="3803904" cy="310896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#2</a:t>
            </a:r>
            <a:endParaRPr lang="en-US" dirty="0"/>
          </a:p>
        </p:txBody>
      </p:sp>
      <p:sp>
        <p:nvSpPr>
          <p:cNvPr id="5" name="Text Placeholder 4"/>
          <p:cNvSpPr>
            <a:spLocks noGrp="1"/>
          </p:cNvSpPr>
          <p:nvPr>
            <p:ph type="body" idx="1"/>
          </p:nvPr>
        </p:nvSpPr>
        <p:spPr/>
        <p:txBody>
          <a:bodyPr/>
          <a:lstStyle/>
          <a:p>
            <a:pPr algn="ctr"/>
            <a:r>
              <a:rPr lang="en-US" sz="2400" dirty="0" smtClean="0">
                <a:solidFill>
                  <a:srgbClr val="8E8E95"/>
                </a:solidFill>
              </a:rPr>
              <a:t>New entry opportunity due to a new policy change:</a:t>
            </a:r>
          </a:p>
          <a:p>
            <a:pPr algn="ctr"/>
            <a:r>
              <a:rPr lang="en-US" sz="2400" dirty="0" smtClean="0">
                <a:solidFill>
                  <a:srgbClr val="8E8E95"/>
                </a:solidFill>
              </a:rPr>
              <a:t>Availability of TVWS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Case Study #2: Scenario</a:t>
            </a:r>
            <a:endParaRPr lang="en-US" dirty="0"/>
          </a:p>
        </p:txBody>
      </p:sp>
      <p:sp>
        <p:nvSpPr>
          <p:cNvPr id="8" name="Content Placeholder 7"/>
          <p:cNvSpPr>
            <a:spLocks noGrp="1"/>
          </p:cNvSpPr>
          <p:nvPr>
            <p:ph idx="1"/>
          </p:nvPr>
        </p:nvSpPr>
        <p:spPr/>
        <p:txBody>
          <a:bodyPr/>
          <a:lstStyle/>
          <a:p>
            <a:r>
              <a:rPr lang="en-US" dirty="0" smtClean="0"/>
              <a:t>Entrant Wireless Broadband Provider using unlicensed Spectrum with a combination of technologies 802.22,  802.11af and standard Wi-Fi</a:t>
            </a:r>
          </a:p>
          <a:p>
            <a:r>
              <a:rPr lang="en-US" dirty="0" smtClean="0"/>
              <a:t> Users pay a monthly fee for a Wi-Fi router at home and Wi-Fi connectivity  where available </a:t>
            </a:r>
          </a:p>
          <a:p>
            <a:r>
              <a:rPr lang="en-US" dirty="0" smtClean="0"/>
              <a:t>TVWS makes economic sense primarily in rural areas, so any successful business model using TVWS is likely to be focused on such areas or be partnered with LTE or  urban Wi-Fi for the cities.  We model the latter only here.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#2: Unlicensed Wireless Technologies</a:t>
            </a:r>
            <a:endParaRPr lang="en-US" dirty="0"/>
          </a:p>
        </p:txBody>
      </p:sp>
      <p:sp>
        <p:nvSpPr>
          <p:cNvPr id="7" name="TextBox 6"/>
          <p:cNvSpPr txBox="1"/>
          <p:nvPr/>
        </p:nvSpPr>
        <p:spPr>
          <a:xfrm>
            <a:off x="950976" y="5550408"/>
            <a:ext cx="2590389" cy="1200329"/>
          </a:xfrm>
          <a:prstGeom prst="rect">
            <a:avLst/>
          </a:prstGeom>
          <a:noFill/>
        </p:spPr>
        <p:txBody>
          <a:bodyPr wrap="none" rtlCol="0">
            <a:spAutoFit/>
          </a:bodyPr>
          <a:lstStyle/>
          <a:p>
            <a:r>
              <a:rPr lang="en-US" dirty="0" smtClean="0"/>
              <a:t>TVWS – 802.11af</a:t>
            </a:r>
          </a:p>
          <a:p>
            <a:r>
              <a:rPr lang="en-US" dirty="0" smtClean="0"/>
              <a:t>TVWS – 802.22</a:t>
            </a:r>
          </a:p>
          <a:p>
            <a:r>
              <a:rPr lang="en-US" dirty="0" smtClean="0"/>
              <a:t>WLAN-5 – Wi-Fi</a:t>
            </a:r>
            <a:endParaRPr lang="en-US" dirty="0"/>
          </a:p>
        </p:txBody>
      </p:sp>
      <p:sp>
        <p:nvSpPr>
          <p:cNvPr id="8" name="TextBox 7"/>
          <p:cNvSpPr txBox="1"/>
          <p:nvPr/>
        </p:nvSpPr>
        <p:spPr>
          <a:xfrm>
            <a:off x="6582374" y="6553569"/>
            <a:ext cx="2438488" cy="276999"/>
          </a:xfrm>
          <a:prstGeom prst="rect">
            <a:avLst/>
          </a:prstGeom>
          <a:noFill/>
        </p:spPr>
        <p:txBody>
          <a:bodyPr wrap="none" rtlCol="0">
            <a:spAutoFit/>
          </a:bodyPr>
          <a:lstStyle/>
          <a:p>
            <a:r>
              <a:rPr lang="en-US" sz="1200" dirty="0" smtClean="0"/>
              <a:t> Reference from  Peter </a:t>
            </a:r>
            <a:r>
              <a:rPr lang="en-US" sz="1200" dirty="0" err="1" smtClean="0"/>
              <a:t>Ecclesine</a:t>
            </a:r>
            <a:endParaRPr lang="en-US" sz="1200" dirty="0"/>
          </a:p>
        </p:txBody>
      </p:sp>
      <p:graphicFrame>
        <p:nvGraphicFramePr>
          <p:cNvPr id="10" name="Chart Placeholder 3"/>
          <p:cNvGraphicFramePr>
            <a:graphicFrameLocks/>
          </p:cNvGraphicFramePr>
          <p:nvPr/>
        </p:nvGraphicFramePr>
        <p:xfrm>
          <a:off x="768096" y="1377632"/>
          <a:ext cx="7940675" cy="41027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804672" y="1197864"/>
            <a:ext cx="7461504" cy="4608576"/>
          </a:xfrm>
          <a:prstGeom prst="rect">
            <a:avLst/>
          </a:prstGeom>
          <a:noFill/>
          <a:ln w="9525">
            <a:noFill/>
            <a:miter lim="800000"/>
            <a:headEnd/>
            <a:tailEnd/>
          </a:ln>
          <a:effectLst/>
        </p:spPr>
      </p:pic>
      <p:sp>
        <p:nvSpPr>
          <p:cNvPr id="2" name="Title 1"/>
          <p:cNvSpPr>
            <a:spLocks noGrp="1"/>
          </p:cNvSpPr>
          <p:nvPr>
            <p:ph type="title"/>
          </p:nvPr>
        </p:nvSpPr>
        <p:spPr/>
        <p:txBody>
          <a:bodyPr/>
          <a:lstStyle/>
          <a:p>
            <a:pPr algn="ctr"/>
            <a:r>
              <a:rPr lang="en-US" dirty="0" smtClean="0"/>
              <a:t>How to deploy profitable networks with unlicensed technologies?</a:t>
            </a:r>
            <a:endParaRPr lang="en-US" dirty="0"/>
          </a:p>
        </p:txBody>
      </p:sp>
      <p:sp>
        <p:nvSpPr>
          <p:cNvPr id="5" name="TextBox 4"/>
          <p:cNvSpPr txBox="1"/>
          <p:nvPr/>
        </p:nvSpPr>
        <p:spPr>
          <a:xfrm>
            <a:off x="2084832" y="3355848"/>
            <a:ext cx="603050" cy="523220"/>
          </a:xfrm>
          <a:prstGeom prst="rect">
            <a:avLst/>
          </a:prstGeom>
          <a:noFill/>
        </p:spPr>
        <p:txBody>
          <a:bodyPr wrap="none" rtlCol="0">
            <a:spAutoFit/>
          </a:bodyPr>
          <a:lstStyle/>
          <a:p>
            <a:r>
              <a:rPr lang="en-US" sz="1400" dirty="0" smtClean="0"/>
              <a:t>Wi-Fi</a:t>
            </a:r>
          </a:p>
          <a:p>
            <a:endParaRPr lang="en-US" sz="1400" dirty="0"/>
          </a:p>
        </p:txBody>
      </p:sp>
      <p:sp>
        <p:nvSpPr>
          <p:cNvPr id="7" name="TextBox 6"/>
          <p:cNvSpPr txBox="1"/>
          <p:nvPr/>
        </p:nvSpPr>
        <p:spPr>
          <a:xfrm>
            <a:off x="5522976" y="3950434"/>
            <a:ext cx="673582" cy="338554"/>
          </a:xfrm>
          <a:prstGeom prst="rect">
            <a:avLst/>
          </a:prstGeom>
          <a:noFill/>
        </p:spPr>
        <p:txBody>
          <a:bodyPr wrap="none" rtlCol="0">
            <a:spAutoFit/>
          </a:bodyPr>
          <a:lstStyle/>
          <a:p>
            <a:r>
              <a:rPr lang="en-US" sz="1600" dirty="0" smtClean="0"/>
              <a:t>Rural</a:t>
            </a:r>
            <a:endParaRPr lang="en-US" sz="1600" dirty="0"/>
          </a:p>
        </p:txBody>
      </p:sp>
      <p:sp>
        <p:nvSpPr>
          <p:cNvPr id="8" name="TextBox 7"/>
          <p:cNvSpPr txBox="1"/>
          <p:nvPr/>
        </p:nvSpPr>
        <p:spPr>
          <a:xfrm>
            <a:off x="6803136" y="3941064"/>
            <a:ext cx="1220206" cy="338554"/>
          </a:xfrm>
          <a:prstGeom prst="rect">
            <a:avLst/>
          </a:prstGeom>
          <a:noFill/>
        </p:spPr>
        <p:txBody>
          <a:bodyPr wrap="none" rtlCol="0">
            <a:spAutoFit/>
          </a:bodyPr>
          <a:lstStyle/>
          <a:p>
            <a:r>
              <a:rPr lang="en-US" sz="1600" dirty="0" smtClean="0"/>
              <a:t>3 Channels</a:t>
            </a:r>
            <a:endParaRPr lang="en-US" sz="1600" dirty="0"/>
          </a:p>
        </p:txBody>
      </p:sp>
      <p:sp>
        <p:nvSpPr>
          <p:cNvPr id="9" name="TextBox 8"/>
          <p:cNvSpPr txBox="1"/>
          <p:nvPr/>
        </p:nvSpPr>
        <p:spPr>
          <a:xfrm>
            <a:off x="6656832" y="2807208"/>
            <a:ext cx="1220206" cy="338554"/>
          </a:xfrm>
          <a:prstGeom prst="rect">
            <a:avLst/>
          </a:prstGeom>
          <a:noFill/>
        </p:spPr>
        <p:txBody>
          <a:bodyPr wrap="none" rtlCol="0">
            <a:spAutoFit/>
          </a:bodyPr>
          <a:lstStyle/>
          <a:p>
            <a:r>
              <a:rPr lang="en-US" sz="1600" dirty="0"/>
              <a:t>4</a:t>
            </a:r>
            <a:r>
              <a:rPr lang="en-US" sz="1600" dirty="0" smtClean="0"/>
              <a:t> Channels</a:t>
            </a:r>
            <a:endParaRPr lang="en-US" sz="1600" dirty="0"/>
          </a:p>
        </p:txBody>
      </p:sp>
      <p:sp>
        <p:nvSpPr>
          <p:cNvPr id="10" name="TextBox 9"/>
          <p:cNvSpPr txBox="1"/>
          <p:nvPr/>
        </p:nvSpPr>
        <p:spPr>
          <a:xfrm>
            <a:off x="6656832" y="2112264"/>
            <a:ext cx="1220206" cy="338554"/>
          </a:xfrm>
          <a:prstGeom prst="rect">
            <a:avLst/>
          </a:prstGeom>
          <a:noFill/>
        </p:spPr>
        <p:txBody>
          <a:bodyPr wrap="none" rtlCol="0">
            <a:spAutoFit/>
          </a:bodyPr>
          <a:lstStyle/>
          <a:p>
            <a:r>
              <a:rPr lang="en-US" sz="1600" dirty="0" smtClean="0"/>
              <a:t>5 Channels</a:t>
            </a:r>
            <a:endParaRPr lang="en-US" sz="1600" dirty="0"/>
          </a:p>
        </p:txBody>
      </p:sp>
      <p:sp>
        <p:nvSpPr>
          <p:cNvPr id="11" name="TextBox 10"/>
          <p:cNvSpPr txBox="1"/>
          <p:nvPr/>
        </p:nvSpPr>
        <p:spPr>
          <a:xfrm>
            <a:off x="1645920" y="5806440"/>
            <a:ext cx="6547104" cy="830997"/>
          </a:xfrm>
          <a:prstGeom prst="rect">
            <a:avLst/>
          </a:prstGeom>
          <a:noFill/>
        </p:spPr>
        <p:txBody>
          <a:bodyPr wrap="square" rtlCol="0">
            <a:spAutoFit/>
          </a:bodyPr>
          <a:lstStyle/>
          <a:p>
            <a:pPr>
              <a:buClr>
                <a:srgbClr val="3E67A4"/>
              </a:buClr>
              <a:buFont typeface="Wingdings" pitchFamily="2" charset="2"/>
              <a:buChar char="§"/>
            </a:pPr>
            <a:r>
              <a:rPr lang="en-US" dirty="0" smtClean="0">
                <a:latin typeface="+mn-lt"/>
                <a:cs typeface="+mn-cs"/>
              </a:rPr>
              <a:t> Use</a:t>
            </a:r>
            <a:r>
              <a:rPr lang="en-US" dirty="0" smtClean="0"/>
              <a:t> a mix of technologies </a:t>
            </a:r>
          </a:p>
          <a:p>
            <a:pPr>
              <a:buClr>
                <a:srgbClr val="3E67A4"/>
              </a:buClr>
              <a:buFont typeface="Wingdings" pitchFamily="2" charset="2"/>
              <a:buChar char="§"/>
            </a:pPr>
            <a:r>
              <a:rPr lang="en-US" dirty="0"/>
              <a:t> </a:t>
            </a:r>
            <a:r>
              <a:rPr lang="en-US" dirty="0" smtClean="0"/>
              <a:t>Use each technology in its best environment</a:t>
            </a:r>
          </a:p>
        </p:txBody>
      </p:sp>
      <p:cxnSp>
        <p:nvCxnSpPr>
          <p:cNvPr id="13" name="Straight Arrow Connector 12"/>
          <p:cNvCxnSpPr/>
          <p:nvPr/>
        </p:nvCxnSpPr>
        <p:spPr bwMode="auto">
          <a:xfrm>
            <a:off x="2048256" y="3659612"/>
            <a:ext cx="950976" cy="0"/>
          </a:xfrm>
          <a:prstGeom prst="straightConnector1">
            <a:avLst/>
          </a:prstGeom>
          <a:solidFill>
            <a:schemeClr val="accent1"/>
          </a:solidFill>
          <a:ln w="9525" cap="flat" cmpd="sng" algn="ctr">
            <a:solidFill>
              <a:schemeClr val="tx2"/>
            </a:solidFill>
            <a:prstDash val="solid"/>
            <a:round/>
            <a:headEnd type="triangle" w="med" len="med"/>
            <a:tailEnd type="arrow"/>
          </a:ln>
          <a:effectLst/>
        </p:spPr>
      </p:cxnSp>
      <p:sp>
        <p:nvSpPr>
          <p:cNvPr id="14" name="TextBox 13"/>
          <p:cNvSpPr txBox="1"/>
          <p:nvPr/>
        </p:nvSpPr>
        <p:spPr>
          <a:xfrm>
            <a:off x="2067120" y="3693057"/>
            <a:ext cx="702436" cy="954107"/>
          </a:xfrm>
          <a:prstGeom prst="rect">
            <a:avLst/>
          </a:prstGeom>
          <a:noFill/>
        </p:spPr>
        <p:txBody>
          <a:bodyPr wrap="none" rtlCol="0">
            <a:spAutoFit/>
          </a:bodyPr>
          <a:lstStyle/>
          <a:p>
            <a:r>
              <a:rPr lang="en-US" sz="1400" dirty="0" smtClean="0"/>
              <a:t>10%</a:t>
            </a:r>
          </a:p>
          <a:p>
            <a:r>
              <a:rPr lang="en-US" sz="1400" dirty="0" smtClean="0"/>
              <a:t>Urban</a:t>
            </a:r>
          </a:p>
          <a:p>
            <a:r>
              <a:rPr lang="en-US" sz="1400" dirty="0" smtClean="0"/>
              <a:t>Areas </a:t>
            </a:r>
            <a:endParaRPr lang="en-US" sz="1400" dirty="0"/>
          </a:p>
          <a:p>
            <a:endParaRPr lang="en-US" sz="1400" dirty="0" smtClean="0"/>
          </a:p>
        </p:txBody>
      </p:sp>
      <p:cxnSp>
        <p:nvCxnSpPr>
          <p:cNvPr id="15" name="Straight Arrow Connector 14"/>
          <p:cNvCxnSpPr/>
          <p:nvPr/>
        </p:nvCxnSpPr>
        <p:spPr bwMode="auto">
          <a:xfrm>
            <a:off x="3182112" y="3685032"/>
            <a:ext cx="1207008" cy="0"/>
          </a:xfrm>
          <a:prstGeom prst="straightConnector1">
            <a:avLst/>
          </a:prstGeom>
          <a:solidFill>
            <a:schemeClr val="accent1"/>
          </a:solidFill>
          <a:ln w="9525" cap="flat" cmpd="sng" algn="ctr">
            <a:solidFill>
              <a:schemeClr val="tx2"/>
            </a:solidFill>
            <a:prstDash val="solid"/>
            <a:round/>
            <a:headEnd type="triangle" w="med" len="med"/>
            <a:tailEnd type="arrow"/>
          </a:ln>
          <a:effectLst/>
        </p:spPr>
      </p:cxnSp>
      <p:sp>
        <p:nvSpPr>
          <p:cNvPr id="16" name="TextBox 15"/>
          <p:cNvSpPr txBox="1"/>
          <p:nvPr/>
        </p:nvSpPr>
        <p:spPr>
          <a:xfrm>
            <a:off x="3111344" y="3685032"/>
            <a:ext cx="1460656" cy="1384995"/>
          </a:xfrm>
          <a:prstGeom prst="rect">
            <a:avLst/>
          </a:prstGeom>
          <a:noFill/>
        </p:spPr>
        <p:txBody>
          <a:bodyPr wrap="none" rtlCol="0">
            <a:spAutoFit/>
          </a:bodyPr>
          <a:lstStyle/>
          <a:p>
            <a:r>
              <a:rPr lang="en-US" sz="1400" dirty="0" smtClean="0"/>
              <a:t>10%</a:t>
            </a:r>
          </a:p>
          <a:p>
            <a:r>
              <a:rPr lang="en-US" sz="1400" dirty="0" smtClean="0"/>
              <a:t>Suburban </a:t>
            </a:r>
          </a:p>
          <a:p>
            <a:r>
              <a:rPr lang="en-US" sz="1400" dirty="0" smtClean="0"/>
              <a:t>TVWS available</a:t>
            </a:r>
          </a:p>
          <a:p>
            <a:endParaRPr lang="en-US" sz="1400" dirty="0" smtClean="0"/>
          </a:p>
          <a:p>
            <a:endParaRPr lang="en-US" sz="1400" dirty="0"/>
          </a:p>
          <a:p>
            <a:endParaRPr lang="en-US" sz="1400" dirty="0" smtClean="0"/>
          </a:p>
        </p:txBody>
      </p:sp>
      <p:cxnSp>
        <p:nvCxnSpPr>
          <p:cNvPr id="17" name="Straight Arrow Connector 16"/>
          <p:cNvCxnSpPr/>
          <p:nvPr/>
        </p:nvCxnSpPr>
        <p:spPr bwMode="auto">
          <a:xfrm>
            <a:off x="4681728" y="3694402"/>
            <a:ext cx="2340864" cy="0"/>
          </a:xfrm>
          <a:prstGeom prst="straightConnector1">
            <a:avLst/>
          </a:prstGeom>
          <a:solidFill>
            <a:schemeClr val="accent1"/>
          </a:solidFill>
          <a:ln w="9525" cap="flat" cmpd="sng" algn="ctr">
            <a:solidFill>
              <a:schemeClr val="tx2"/>
            </a:solidFill>
            <a:prstDash val="solid"/>
            <a:round/>
            <a:headEnd type="triangle" w="med" len="med"/>
            <a:tailEnd type="arrow"/>
          </a:ln>
          <a:effectLst/>
        </p:spPr>
      </p:cxnSp>
      <p:sp>
        <p:nvSpPr>
          <p:cNvPr id="22" name="TextBox 21"/>
          <p:cNvSpPr txBox="1"/>
          <p:nvPr/>
        </p:nvSpPr>
        <p:spPr>
          <a:xfrm>
            <a:off x="5637605" y="3719822"/>
            <a:ext cx="543739" cy="523220"/>
          </a:xfrm>
          <a:prstGeom prst="rect">
            <a:avLst/>
          </a:prstGeom>
          <a:noFill/>
        </p:spPr>
        <p:txBody>
          <a:bodyPr wrap="none" rtlCol="0">
            <a:spAutoFit/>
          </a:bodyPr>
          <a:lstStyle/>
          <a:p>
            <a:r>
              <a:rPr lang="en-US" sz="1400" dirty="0" smtClean="0"/>
              <a:t>80%</a:t>
            </a:r>
            <a:endParaRPr lang="en-US" sz="1400" dirty="0"/>
          </a:p>
          <a:p>
            <a:endParaRPr lang="en-US" sz="1400" dirty="0" smtClean="0"/>
          </a:p>
        </p:txBody>
      </p:sp>
      <p:sp>
        <p:nvSpPr>
          <p:cNvPr id="23" name="TextBox 22"/>
          <p:cNvSpPr txBox="1"/>
          <p:nvPr/>
        </p:nvSpPr>
        <p:spPr>
          <a:xfrm>
            <a:off x="3148570" y="3355848"/>
            <a:ext cx="1335109" cy="523220"/>
          </a:xfrm>
          <a:prstGeom prst="rect">
            <a:avLst/>
          </a:prstGeom>
          <a:noFill/>
        </p:spPr>
        <p:txBody>
          <a:bodyPr wrap="none" rtlCol="0">
            <a:spAutoFit/>
          </a:bodyPr>
          <a:lstStyle/>
          <a:p>
            <a:r>
              <a:rPr lang="en-US" sz="1400" dirty="0" smtClean="0"/>
              <a:t>Wi-Fi/802.11af</a:t>
            </a:r>
          </a:p>
          <a:p>
            <a:endParaRPr lang="en-US" sz="1400" dirty="0"/>
          </a:p>
        </p:txBody>
      </p:sp>
      <p:sp>
        <p:nvSpPr>
          <p:cNvPr id="25" name="Rectangle 24"/>
          <p:cNvSpPr/>
          <p:nvPr/>
        </p:nvSpPr>
        <p:spPr>
          <a:xfrm>
            <a:off x="5364509" y="3319272"/>
            <a:ext cx="811441" cy="338554"/>
          </a:xfrm>
          <a:prstGeom prst="rect">
            <a:avLst/>
          </a:prstGeom>
        </p:spPr>
        <p:txBody>
          <a:bodyPr wrap="none">
            <a:spAutoFit/>
          </a:bodyPr>
          <a:lstStyle/>
          <a:p>
            <a:r>
              <a:rPr lang="en-US" sz="1600" dirty="0" smtClean="0"/>
              <a:t>802.22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269" y="356616"/>
            <a:ext cx="8145462" cy="838200"/>
          </a:xfrm>
        </p:spPr>
        <p:txBody>
          <a:bodyPr/>
          <a:lstStyle/>
          <a:p>
            <a:r>
              <a:rPr lang="en-US" dirty="0" smtClean="0"/>
              <a:t>Issues with licensed-exempt spectrum #1</a:t>
            </a:r>
            <a:endParaRPr lang="en-US" dirty="0"/>
          </a:p>
        </p:txBody>
      </p:sp>
      <p:sp>
        <p:nvSpPr>
          <p:cNvPr id="3" name="Content Placeholder 2"/>
          <p:cNvSpPr>
            <a:spLocks noGrp="1"/>
          </p:cNvSpPr>
          <p:nvPr>
            <p:ph idx="1"/>
          </p:nvPr>
        </p:nvSpPr>
        <p:spPr>
          <a:xfrm>
            <a:off x="655638" y="1173861"/>
            <a:ext cx="7940675" cy="3571875"/>
          </a:xfrm>
        </p:spPr>
        <p:txBody>
          <a:bodyPr/>
          <a:lstStyle/>
          <a:p>
            <a:r>
              <a:rPr lang="en-US" dirty="0" smtClean="0"/>
              <a:t>Standards for unlicensed spectrum incorporate interference avoidance mechanisms but no </a:t>
            </a:r>
            <a:r>
              <a:rPr lang="en-US" b="1" dirty="0" err="1" smtClean="0">
                <a:solidFill>
                  <a:srgbClr val="FF0000"/>
                </a:solidFill>
              </a:rPr>
              <a:t>QoS</a:t>
            </a:r>
            <a:r>
              <a:rPr lang="en-US" dirty="0" smtClean="0"/>
              <a:t> is guaranteed</a:t>
            </a:r>
          </a:p>
          <a:p>
            <a:r>
              <a:rPr lang="en-US" dirty="0" smtClean="0"/>
              <a:t>In the proposed scenarios we have assumed that user will pay the same price for both LTE and unlicensed services.  Further scenarios about service price reductions are needed</a:t>
            </a:r>
          </a:p>
          <a:p>
            <a:r>
              <a:rPr lang="en-US" dirty="0" smtClean="0"/>
              <a:t>802.22 standard has been already released but manufacturing intentions are not yet available</a:t>
            </a:r>
          </a:p>
          <a:p>
            <a:r>
              <a:rPr lang="en-US" dirty="0" smtClean="0"/>
              <a:t>802.11af has not been released yet and first devices are expected to be certified by 2013 </a:t>
            </a:r>
          </a:p>
          <a:p>
            <a:pPr marL="236538" lvl="1" indent="-236538">
              <a:spcBef>
                <a:spcPct val="50000"/>
              </a:spcBef>
              <a:buClr>
                <a:schemeClr val="tx2"/>
              </a:buClr>
              <a:buSzPct val="100000"/>
              <a:buFont typeface="Wingdings" pitchFamily="2" charset="2"/>
              <a:buChar char="§"/>
            </a:pPr>
            <a:r>
              <a:rPr lang="en-US" sz="2400" dirty="0" smtClean="0">
                <a:ea typeface="+mn-ea"/>
                <a:cs typeface="+mn-cs"/>
              </a:rPr>
              <a:t>Countries are under financial pressure and will prefer to generate cash from available TV spectrum</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a:xfrm>
            <a:off x="601662" y="1161288"/>
            <a:ext cx="7940675" cy="3571875"/>
          </a:xfrm>
        </p:spPr>
        <p:txBody>
          <a:bodyPr/>
          <a:lstStyle/>
          <a:p>
            <a:r>
              <a:rPr lang="en-US" dirty="0" smtClean="0"/>
              <a:t>New regulatory scenarios along with new enabling technologies might  pave the way for new players in the wireless industry</a:t>
            </a:r>
          </a:p>
          <a:p>
            <a:r>
              <a:rPr lang="en-US" dirty="0" smtClean="0"/>
              <a:t>Considerable reductions in LTE costs are required to make the business case for new telecom entrants possible (assuming they have already established billing, customer relationships, etc., e.g., Apple, Amazon, …).</a:t>
            </a:r>
          </a:p>
          <a:p>
            <a:r>
              <a:rPr lang="en-US" dirty="0" smtClean="0"/>
              <a:t>Commercial Unlicensed Networks are already viable  (e.g. </a:t>
            </a:r>
            <a:r>
              <a:rPr lang="en-US" dirty="0" err="1" smtClean="0"/>
              <a:t>Boingo</a:t>
            </a:r>
            <a:r>
              <a:rPr lang="en-US" dirty="0" smtClean="0"/>
              <a:t>) and TVWS can enhance their business case by providing more coverage range</a:t>
            </a:r>
          </a:p>
          <a:p>
            <a:r>
              <a:rPr lang="en-US" dirty="0" smtClean="0"/>
              <a:t>Existing political scenario will induce many countries to sell the upper part of the TV spectrum, which will considerable reduce the White Spaces opportunity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Q&amp;A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Dynamics in the USA</a:t>
            </a:r>
            <a:endParaRPr lang="en-US" dirty="0"/>
          </a:p>
        </p:txBody>
      </p:sp>
      <p:sp>
        <p:nvSpPr>
          <p:cNvPr id="4" name="Content Placeholder 3"/>
          <p:cNvSpPr>
            <a:spLocks noGrp="1"/>
          </p:cNvSpPr>
          <p:nvPr>
            <p:ph idx="1"/>
          </p:nvPr>
        </p:nvSpPr>
        <p:spPr>
          <a:xfrm>
            <a:off x="655638" y="1380744"/>
            <a:ext cx="7940675" cy="3571875"/>
          </a:xfrm>
        </p:spPr>
        <p:txBody>
          <a:bodyPr/>
          <a:lstStyle/>
          <a:p>
            <a:r>
              <a:rPr lang="en-US" sz="2000" dirty="0" smtClean="0"/>
              <a:t>Business Dynamics</a:t>
            </a:r>
          </a:p>
          <a:p>
            <a:pPr lvl="1"/>
            <a:r>
              <a:rPr lang="en-US" sz="1800" dirty="0" smtClean="0"/>
              <a:t>AT&amp;T/T-mobile proposal, Light Squared</a:t>
            </a:r>
          </a:p>
          <a:p>
            <a:pPr lvl="1"/>
            <a:r>
              <a:rPr lang="en-US" sz="1800" dirty="0" smtClean="0"/>
              <a:t>Service companies such as Google, Microsoft, Apple, Amazon, etc. may want to control their end-to-end value chains</a:t>
            </a:r>
          </a:p>
          <a:p>
            <a:r>
              <a:rPr lang="en-US" sz="2000" dirty="0" smtClean="0"/>
              <a:t>Regulatory Dynamics</a:t>
            </a:r>
          </a:p>
          <a:p>
            <a:pPr lvl="1"/>
            <a:r>
              <a:rPr lang="en-US" sz="1800" dirty="0" smtClean="0"/>
              <a:t>Unlicensed spectrum – White Space</a:t>
            </a:r>
          </a:p>
          <a:p>
            <a:pPr lvl="1"/>
            <a:r>
              <a:rPr lang="en-US" sz="1800" dirty="0" smtClean="0"/>
              <a:t>Anti-trust concerns</a:t>
            </a:r>
          </a:p>
          <a:p>
            <a:r>
              <a:rPr lang="en-US" sz="2000" dirty="0" smtClean="0"/>
              <a:t>Technology Dynamics</a:t>
            </a:r>
          </a:p>
          <a:p>
            <a:pPr lvl="1"/>
            <a:r>
              <a:rPr lang="en-US" sz="1800" dirty="0" smtClean="0"/>
              <a:t>Cognitive Radio</a:t>
            </a:r>
          </a:p>
          <a:p>
            <a:pPr lvl="1"/>
            <a:r>
              <a:rPr lang="en-US" sz="1800" dirty="0" smtClean="0"/>
              <a:t>LTE rollout</a:t>
            </a:r>
          </a:p>
          <a:p>
            <a:r>
              <a:rPr lang="en-US" sz="2000" dirty="0" smtClean="0"/>
              <a:t>All these things are changing the scenario and we have an </a:t>
            </a:r>
            <a:r>
              <a:rPr lang="en-US" sz="2000" b="1" dirty="0" smtClean="0"/>
              <a:t>Specific Question</a:t>
            </a:r>
            <a:r>
              <a:rPr lang="en-US" sz="2000" dirty="0" smtClean="0"/>
              <a:t>:  Why might a device company or software company or retailer (e.g., Google, Apple, Microsoft, Samsung, Best Buy) consider becoming a new-entrant wireless operator?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Network Parameters Assumptions</a:t>
            </a:r>
            <a:endParaRPr lang="en-US" dirty="0"/>
          </a:p>
        </p:txBody>
      </p:sp>
      <p:sp>
        <p:nvSpPr>
          <p:cNvPr id="5" name="Content Placeholder 4"/>
          <p:cNvSpPr>
            <a:spLocks noGrp="1"/>
          </p:cNvSpPr>
          <p:nvPr>
            <p:ph idx="1"/>
          </p:nvPr>
        </p:nvSpPr>
        <p:spPr/>
        <p:txBody>
          <a:bodyPr/>
          <a:lstStyle/>
          <a:p>
            <a:r>
              <a:rPr lang="en-US" dirty="0" smtClean="0"/>
              <a:t>LTE</a:t>
            </a:r>
          </a:p>
          <a:p>
            <a:pPr lvl="1"/>
            <a:r>
              <a:rPr lang="en-US" b="1" dirty="0" err="1" smtClean="0"/>
              <a:t>Capex</a:t>
            </a:r>
            <a:r>
              <a:rPr lang="en-US" dirty="0" smtClean="0"/>
              <a:t>: $180.000/unit</a:t>
            </a:r>
          </a:p>
          <a:p>
            <a:pPr lvl="1"/>
            <a:r>
              <a:rPr lang="en-US" b="1" dirty="0" err="1" smtClean="0"/>
              <a:t>Opex</a:t>
            </a:r>
            <a:r>
              <a:rPr lang="en-US" dirty="0" smtClean="0"/>
              <a:t>: $18.000 (10% </a:t>
            </a:r>
            <a:r>
              <a:rPr lang="en-US" dirty="0" err="1" smtClean="0"/>
              <a:t>Capex</a:t>
            </a:r>
            <a:r>
              <a:rPr lang="en-US" dirty="0" smtClean="0"/>
              <a:t>)/year</a:t>
            </a:r>
          </a:p>
          <a:p>
            <a:pPr lvl="1"/>
            <a:r>
              <a:rPr lang="en-US" b="1" dirty="0" smtClean="0"/>
              <a:t>Capacity</a:t>
            </a:r>
            <a:r>
              <a:rPr lang="en-US" dirty="0" smtClean="0"/>
              <a:t>: 522 Users (*)</a:t>
            </a:r>
          </a:p>
          <a:p>
            <a:pPr lvl="1"/>
            <a:r>
              <a:rPr lang="en-US" b="1" dirty="0" smtClean="0"/>
              <a:t>Coverage: </a:t>
            </a:r>
            <a:r>
              <a:rPr lang="en-US" dirty="0" smtClean="0"/>
              <a:t>4 km2 (dense urban), 16km2 (urban) 100km2 (suburban)(*)</a:t>
            </a:r>
          </a:p>
          <a:p>
            <a:r>
              <a:rPr lang="en-US" dirty="0" smtClean="0"/>
              <a:t>Wi-Fi</a:t>
            </a:r>
          </a:p>
          <a:p>
            <a:pPr lvl="1"/>
            <a:r>
              <a:rPr lang="en-US" b="1" dirty="0" err="1" smtClean="0"/>
              <a:t>Capex</a:t>
            </a:r>
            <a:r>
              <a:rPr lang="en-US" dirty="0" smtClean="0"/>
              <a:t>: $ 4,450 /unit</a:t>
            </a:r>
          </a:p>
          <a:p>
            <a:pPr lvl="1"/>
            <a:r>
              <a:rPr lang="en-US" b="1" dirty="0" err="1" smtClean="0"/>
              <a:t>Opex</a:t>
            </a:r>
            <a:r>
              <a:rPr lang="en-US" dirty="0" smtClean="0"/>
              <a:t>: $445 (10% </a:t>
            </a:r>
            <a:r>
              <a:rPr lang="en-US" dirty="0" err="1" smtClean="0"/>
              <a:t>Capex</a:t>
            </a:r>
            <a:r>
              <a:rPr lang="en-US" dirty="0" smtClean="0"/>
              <a:t>)/year</a:t>
            </a:r>
          </a:p>
          <a:p>
            <a:pPr lvl="1"/>
            <a:r>
              <a:rPr lang="en-US" b="1" dirty="0" smtClean="0"/>
              <a:t>Capacity</a:t>
            </a:r>
            <a:r>
              <a:rPr lang="en-US" dirty="0" smtClean="0"/>
              <a:t>: 45 Users (**)</a:t>
            </a:r>
          </a:p>
          <a:p>
            <a:pPr lvl="1"/>
            <a:r>
              <a:rPr lang="en-US" b="1" dirty="0" smtClean="0"/>
              <a:t>Coverage: </a:t>
            </a:r>
            <a:r>
              <a:rPr lang="en-US" dirty="0" smtClean="0"/>
              <a:t>0.023km2</a:t>
            </a:r>
          </a:p>
          <a:p>
            <a:pPr lvl="1"/>
            <a:endParaRPr lang="en-US" sz="1050" dirty="0" smtClean="0"/>
          </a:p>
          <a:p>
            <a:pPr lvl="1"/>
            <a:r>
              <a:rPr lang="en-US" sz="1050" dirty="0" smtClean="0"/>
              <a:t>(*) LTE for UMTS: OFDMA and SC-FDMA Based Radio Access</a:t>
            </a:r>
          </a:p>
          <a:p>
            <a:pPr lvl="1"/>
            <a:r>
              <a:rPr lang="en-US" sz="1200" dirty="0" smtClean="0"/>
              <a:t>(**) </a:t>
            </a:r>
            <a:r>
              <a:rPr lang="en-US" sz="1100" dirty="0" smtClean="0"/>
              <a:t>http://pdf.ruckuscdn.com/product-info/wba_business_case.pdf</a:t>
            </a:r>
            <a:endParaRPr lang="en-US" sz="1800" dirty="0" smtClean="0"/>
          </a:p>
          <a:p>
            <a:pPr lvl="1"/>
            <a:endParaRPr lang="en-US" dirty="0" smtClean="0"/>
          </a:p>
          <a:p>
            <a:pPr lvl="1"/>
            <a:endParaRPr lang="en-US" dirty="0" smtClean="0"/>
          </a:p>
          <a:p>
            <a:pPr lvl="1"/>
            <a:endParaRPr lang="en-US" b="1" dirty="0" smtClean="0"/>
          </a:p>
          <a:p>
            <a:pPr lvl="1"/>
            <a:endParaRPr lang="en-US" b="1" dirty="0" smtClean="0"/>
          </a:p>
          <a:p>
            <a:pPr lvl="1"/>
            <a:endParaRPr lang="en-US" b="1" dirty="0" smtClean="0"/>
          </a:p>
          <a:p>
            <a:pPr lvl="1"/>
            <a:endParaRPr lang="en-US" b="1" dirty="0" smtClean="0"/>
          </a:p>
          <a:p>
            <a:pPr lvl="1"/>
            <a:endParaRPr lang="en-US" b="1" dirty="0" smtClean="0"/>
          </a:p>
          <a:p>
            <a:pPr lvl="1"/>
            <a:endParaRPr lang="en-US" b="1" dirty="0" smtClean="0"/>
          </a:p>
          <a:p>
            <a:pPr lvl="1"/>
            <a:r>
              <a:rPr lang="en-US" sz="1400" dirty="0" smtClean="0"/>
              <a:t>(*) 	LTE for UMTS: OFDMA and SC-FDMA Based Radio Access</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Parameters Assumptions</a:t>
            </a:r>
            <a:endParaRPr lang="en-US" dirty="0"/>
          </a:p>
        </p:txBody>
      </p:sp>
      <p:sp>
        <p:nvSpPr>
          <p:cNvPr id="4" name="Content Placeholder 4"/>
          <p:cNvSpPr txBox="1">
            <a:spLocks/>
          </p:cNvSpPr>
          <p:nvPr/>
        </p:nvSpPr>
        <p:spPr bwMode="auto">
          <a:xfrm>
            <a:off x="808038" y="1673225"/>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marL="236538" marR="0" lvl="0" indent="-236538" algn="l" defTabSz="814388" rtl="0" eaLnBrk="0" fontAlgn="base" latinLnBrk="0" hangingPunct="0">
              <a:lnSpc>
                <a:spcPct val="95000"/>
              </a:lnSpc>
              <a:spcBef>
                <a:spcPct val="50000"/>
              </a:spcBef>
              <a:spcAft>
                <a:spcPct val="0"/>
              </a:spcAft>
              <a:buClr>
                <a:schemeClr val="tx2"/>
              </a:buClr>
              <a:buSzPct val="100000"/>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Wi-Fi</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noProof="0" dirty="0" err="1" smtClean="0">
                <a:ln>
                  <a:noFill/>
                </a:ln>
                <a:solidFill>
                  <a:schemeClr val="tx1"/>
                </a:solidFill>
                <a:effectLst/>
                <a:uLnTx/>
                <a:uFillTx/>
                <a:latin typeface="+mn-lt"/>
                <a:ea typeface="+mn-ea"/>
                <a:cs typeface="+mn-cs"/>
              </a:rPr>
              <a:t>af</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err="1" smtClean="0">
                <a:ln>
                  <a:noFill/>
                </a:ln>
                <a:solidFill>
                  <a:schemeClr val="tx1"/>
                </a:solidFill>
                <a:effectLst/>
                <a:uLnTx/>
                <a:uFillTx/>
                <a:latin typeface="+mn-lt"/>
              </a:rPr>
              <a:t>Capex</a:t>
            </a:r>
            <a:r>
              <a:rPr kumimoji="0" lang="en-US" sz="2000" b="0" i="0" u="none" strike="noStrike" kern="0" cap="none" spc="0" normalizeH="0" baseline="0" noProof="0" dirty="0" smtClean="0">
                <a:ln>
                  <a:noFill/>
                </a:ln>
                <a:solidFill>
                  <a:schemeClr val="tx1"/>
                </a:solidFill>
                <a:effectLst/>
                <a:uLnTx/>
                <a:uFillTx/>
                <a:latin typeface="+mn-lt"/>
              </a:rPr>
              <a:t>: $9000/unit(*)</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err="1" smtClean="0">
                <a:ln>
                  <a:noFill/>
                </a:ln>
                <a:solidFill>
                  <a:schemeClr val="tx1"/>
                </a:solidFill>
                <a:effectLst/>
                <a:uLnTx/>
                <a:uFillTx/>
                <a:latin typeface="+mn-lt"/>
              </a:rPr>
              <a:t>Opex</a:t>
            </a:r>
            <a:r>
              <a:rPr kumimoji="0" lang="en-US" sz="2000" b="0" i="0" u="none" strike="noStrike" kern="0" cap="none" spc="0" normalizeH="0" baseline="0" noProof="0" dirty="0" smtClean="0">
                <a:ln>
                  <a:noFill/>
                </a:ln>
                <a:solidFill>
                  <a:schemeClr val="tx1"/>
                </a:solidFill>
                <a:effectLst/>
                <a:uLnTx/>
                <a:uFillTx/>
                <a:latin typeface="+mn-lt"/>
              </a:rPr>
              <a:t>: $900 (10% </a:t>
            </a:r>
            <a:r>
              <a:rPr kumimoji="0" lang="en-US" sz="2000" b="0" i="0" u="none" strike="noStrike" kern="0" cap="none" spc="0" normalizeH="0" baseline="0" noProof="0" dirty="0" err="1" smtClean="0">
                <a:ln>
                  <a:noFill/>
                </a:ln>
                <a:solidFill>
                  <a:schemeClr val="tx1"/>
                </a:solidFill>
                <a:effectLst/>
                <a:uLnTx/>
                <a:uFillTx/>
                <a:latin typeface="+mn-lt"/>
              </a:rPr>
              <a:t>Capex</a:t>
            </a:r>
            <a:r>
              <a:rPr kumimoji="0" lang="en-US" sz="2000" b="0" i="0" u="none" strike="noStrike" kern="0" cap="none" spc="0" normalizeH="0" baseline="0" noProof="0" dirty="0" smtClean="0">
                <a:ln>
                  <a:noFill/>
                </a:ln>
                <a:solidFill>
                  <a:schemeClr val="tx1"/>
                </a:solidFill>
                <a:effectLst/>
                <a:uLnTx/>
                <a:uFillTx/>
                <a:latin typeface="+mn-lt"/>
              </a:rPr>
              <a:t>)/year</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rPr>
              <a:t>Capacity</a:t>
            </a:r>
            <a:r>
              <a:rPr kumimoji="0" lang="en-US" sz="2000" b="0" i="0" u="none" strike="noStrike" kern="0" cap="none" spc="0" normalizeH="0" baseline="0" noProof="0" dirty="0" smtClean="0">
                <a:ln>
                  <a:noFill/>
                </a:ln>
                <a:solidFill>
                  <a:schemeClr val="tx1"/>
                </a:solidFill>
                <a:effectLst/>
                <a:uLnTx/>
                <a:uFillTx/>
                <a:latin typeface="+mn-lt"/>
              </a:rPr>
              <a:t>: 45 Users (*)</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rPr>
              <a:t>Coverage:</a:t>
            </a:r>
            <a:r>
              <a:rPr kumimoji="0" lang="en-US" sz="2000" b="1" i="0" u="none" strike="noStrike" kern="0" cap="none" spc="0" normalizeH="0" noProof="0" dirty="0" smtClean="0">
                <a:ln>
                  <a:noFill/>
                </a:ln>
                <a:solidFill>
                  <a:schemeClr val="tx1"/>
                </a:solidFill>
                <a:effectLst/>
                <a:uLnTx/>
                <a:uFillTx/>
                <a:latin typeface="+mn-lt"/>
              </a:rPr>
              <a:t> </a:t>
            </a:r>
            <a:r>
              <a:rPr kumimoji="0" lang="en-US" sz="2000" i="0" u="none" strike="noStrike" kern="0" cap="none" spc="0" normalizeH="0" noProof="0" dirty="0" smtClean="0">
                <a:ln>
                  <a:noFill/>
                </a:ln>
                <a:solidFill>
                  <a:schemeClr val="tx1"/>
                </a:solidFill>
                <a:effectLst/>
                <a:uLnTx/>
                <a:uFillTx/>
                <a:latin typeface="+mn-lt"/>
              </a:rPr>
              <a:t>0.22 km2 (**)</a:t>
            </a:r>
            <a:endParaRPr kumimoji="0" lang="en-US" sz="2000" i="0" u="none" strike="noStrike" kern="0" cap="none" spc="0" normalizeH="0" baseline="0" noProof="0" dirty="0" smtClean="0">
              <a:ln>
                <a:noFill/>
              </a:ln>
              <a:solidFill>
                <a:schemeClr val="tx1"/>
              </a:solidFill>
              <a:effectLst/>
              <a:uLnTx/>
              <a:uFillTx/>
              <a:latin typeface="+mn-lt"/>
            </a:endParaRPr>
          </a:p>
          <a:p>
            <a:pPr marL="236538" marR="0" lvl="0" indent="-236538" algn="l" defTabSz="814388" rtl="0" eaLnBrk="0" fontAlgn="base" latinLnBrk="0" hangingPunct="0">
              <a:lnSpc>
                <a:spcPct val="95000"/>
              </a:lnSpc>
              <a:spcBef>
                <a:spcPct val="50000"/>
              </a:spcBef>
              <a:spcAft>
                <a:spcPct val="0"/>
              </a:spcAft>
              <a:buClr>
                <a:schemeClr val="tx2"/>
              </a:buClr>
              <a:buSzPct val="100000"/>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802.22</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err="1" smtClean="0">
                <a:ln>
                  <a:noFill/>
                </a:ln>
                <a:solidFill>
                  <a:schemeClr val="tx1"/>
                </a:solidFill>
                <a:effectLst/>
                <a:uLnTx/>
                <a:uFillTx/>
                <a:latin typeface="+mn-lt"/>
              </a:rPr>
              <a:t>Capex</a:t>
            </a:r>
            <a:r>
              <a:rPr kumimoji="0" lang="en-US" sz="2000" b="0" i="0" u="none" strike="noStrike" kern="0" cap="none" spc="0" normalizeH="0" baseline="0" noProof="0" dirty="0" smtClean="0">
                <a:ln>
                  <a:noFill/>
                </a:ln>
                <a:solidFill>
                  <a:schemeClr val="tx1"/>
                </a:solidFill>
                <a:effectLst/>
                <a:uLnTx/>
                <a:uFillTx/>
                <a:latin typeface="+mn-lt"/>
              </a:rPr>
              <a:t>: $100.000/unit</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err="1" smtClean="0">
                <a:ln>
                  <a:noFill/>
                </a:ln>
                <a:solidFill>
                  <a:schemeClr val="tx1"/>
                </a:solidFill>
                <a:effectLst/>
                <a:uLnTx/>
                <a:uFillTx/>
                <a:latin typeface="+mn-lt"/>
              </a:rPr>
              <a:t>Opex</a:t>
            </a:r>
            <a:r>
              <a:rPr kumimoji="0" lang="en-US" sz="2000" b="0" i="0" u="none" strike="noStrike" kern="0" cap="none" spc="0" normalizeH="0" baseline="0" noProof="0" dirty="0" smtClean="0">
                <a:ln>
                  <a:noFill/>
                </a:ln>
                <a:solidFill>
                  <a:schemeClr val="tx1"/>
                </a:solidFill>
                <a:effectLst/>
                <a:uLnTx/>
                <a:uFillTx/>
                <a:latin typeface="+mn-lt"/>
              </a:rPr>
              <a:t>: $10.000 (10% </a:t>
            </a:r>
            <a:r>
              <a:rPr kumimoji="0" lang="en-US" sz="2000" b="0" i="0" u="none" strike="noStrike" kern="0" cap="none" spc="0" normalizeH="0" baseline="0" noProof="0" dirty="0" err="1" smtClean="0">
                <a:ln>
                  <a:noFill/>
                </a:ln>
                <a:solidFill>
                  <a:schemeClr val="tx1"/>
                </a:solidFill>
                <a:effectLst/>
                <a:uLnTx/>
                <a:uFillTx/>
                <a:latin typeface="+mn-lt"/>
              </a:rPr>
              <a:t>Capex</a:t>
            </a:r>
            <a:r>
              <a:rPr kumimoji="0" lang="en-US" sz="2000" b="0" i="0" u="none" strike="noStrike" kern="0" cap="none" spc="0" normalizeH="0" baseline="0" noProof="0" dirty="0" smtClean="0">
                <a:ln>
                  <a:noFill/>
                </a:ln>
                <a:solidFill>
                  <a:schemeClr val="tx1"/>
                </a:solidFill>
                <a:effectLst/>
                <a:uLnTx/>
                <a:uFillTx/>
                <a:latin typeface="+mn-lt"/>
              </a:rPr>
              <a:t>)/year</a:t>
            </a: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rPr>
              <a:t>Capacity</a:t>
            </a:r>
            <a:r>
              <a:rPr kumimoji="0" lang="en-US" sz="2000" b="0" i="0" u="none" strike="noStrike" kern="0" cap="none" spc="0" normalizeH="0" baseline="0" noProof="0" dirty="0" smtClean="0">
                <a:ln>
                  <a:noFill/>
                </a:ln>
                <a:solidFill>
                  <a:schemeClr val="tx1"/>
                </a:solidFill>
                <a:effectLst/>
                <a:uLnTx/>
                <a:uFillTx/>
                <a:latin typeface="+mn-lt"/>
              </a:rPr>
              <a:t>: 55 Users (***)</a:t>
            </a:r>
          </a:p>
          <a:p>
            <a:pPr marL="574675" lvl="1" indent="-117475" defTabSz="814388" eaLnBrk="0" hangingPunct="0">
              <a:lnSpc>
                <a:spcPct val="95000"/>
              </a:lnSpc>
              <a:spcBef>
                <a:spcPct val="35000"/>
              </a:spcBef>
            </a:pPr>
            <a:r>
              <a:rPr kumimoji="0" lang="en-US" sz="2000" b="1" i="0" u="none" strike="noStrike" kern="0" cap="none" spc="0" normalizeH="0" baseline="0" noProof="0" dirty="0" smtClean="0">
                <a:ln>
                  <a:noFill/>
                </a:ln>
                <a:solidFill>
                  <a:schemeClr val="tx1"/>
                </a:solidFill>
                <a:effectLst/>
                <a:uLnTx/>
                <a:uFillTx/>
                <a:latin typeface="+mn-lt"/>
              </a:rPr>
              <a:t>Coverage: </a:t>
            </a:r>
            <a:r>
              <a:rPr lang="en-US" sz="2000" kern="0" dirty="0" smtClean="0">
                <a:latin typeface="+mn-lt"/>
              </a:rPr>
              <a:t>320</a:t>
            </a:r>
            <a:r>
              <a:rPr kumimoji="0" lang="en-US" sz="2000" b="0" i="0" u="none" strike="noStrike" kern="0" cap="none" spc="0" normalizeH="0" baseline="0" noProof="0" dirty="0" smtClean="0">
                <a:ln>
                  <a:noFill/>
                </a:ln>
                <a:solidFill>
                  <a:schemeClr val="tx1"/>
                </a:solidFill>
                <a:effectLst/>
                <a:uLnTx/>
                <a:uFillTx/>
                <a:latin typeface="+mn-lt"/>
              </a:rPr>
              <a:t>km2 </a:t>
            </a:r>
            <a:r>
              <a:rPr lang="en-US" sz="2000" kern="0" dirty="0" smtClean="0"/>
              <a:t>(***)</a:t>
            </a:r>
            <a:endParaRPr kumimoji="0" lang="en-US" sz="2000" b="0" i="0" u="none" strike="noStrike" kern="0" cap="none" spc="0" normalizeH="0" baseline="0" noProof="0" dirty="0" smtClean="0">
              <a:ln>
                <a:noFill/>
              </a:ln>
              <a:solidFill>
                <a:schemeClr val="tx1"/>
              </a:solidFill>
              <a:effectLst/>
              <a:uLnTx/>
              <a:uFillTx/>
              <a:latin typeface="+mn-lt"/>
            </a:endParaRPr>
          </a:p>
          <a:p>
            <a:pPr marL="574675" lvl="1" indent="-117475" defTabSz="814388" eaLnBrk="0" hangingPunct="0">
              <a:lnSpc>
                <a:spcPct val="95000"/>
              </a:lnSpc>
              <a:spcBef>
                <a:spcPct val="35000"/>
              </a:spcBef>
            </a:pPr>
            <a:r>
              <a:rPr lang="en-US" sz="1200" kern="0" dirty="0" smtClean="0"/>
              <a:t>(*) Assumed price two times existing Wi-Fi but same capacity </a:t>
            </a:r>
          </a:p>
          <a:p>
            <a:pPr marL="574675" lvl="1" indent="-117475" defTabSz="814388" eaLnBrk="0" hangingPunct="0">
              <a:lnSpc>
                <a:spcPct val="95000"/>
              </a:lnSpc>
              <a:spcBef>
                <a:spcPct val="35000"/>
              </a:spcBef>
            </a:pPr>
            <a:r>
              <a:rPr lang="en-US" sz="1200" kern="0" dirty="0" smtClean="0">
                <a:latin typeface="+mn-lt"/>
              </a:rPr>
              <a:t>(**) </a:t>
            </a:r>
            <a:r>
              <a:rPr lang="en-US" sz="1200" dirty="0" smtClean="0">
                <a:hlinkClick r:id="rId2"/>
              </a:rPr>
              <a:t>http://arstechnica.com/tech-policy/news/2009/09/whitefi-could-be-worth-15-billion-a-yearand-fix-climate-change.ars</a:t>
            </a:r>
            <a:endParaRPr lang="en-US" sz="1200" dirty="0" smtClean="0"/>
          </a:p>
          <a:p>
            <a:pPr marL="574675" lvl="1" indent="-117475" defTabSz="814388" eaLnBrk="0" hangingPunct="0">
              <a:lnSpc>
                <a:spcPct val="95000"/>
              </a:lnSpc>
              <a:spcBef>
                <a:spcPct val="35000"/>
              </a:spcBef>
            </a:pPr>
            <a:r>
              <a:rPr lang="en-US" sz="1200" dirty="0" smtClean="0"/>
              <a:t>(***) Calculations made assuming 4 Mbps downlink 1 Mbps uplink and using 600-700MHZ band</a:t>
            </a:r>
          </a:p>
          <a:p>
            <a:pPr marL="574675" lvl="1" indent="-117475" defTabSz="814388" eaLnBrk="0" hangingPunct="0">
              <a:lnSpc>
                <a:spcPct val="95000"/>
              </a:lnSpc>
              <a:spcBef>
                <a:spcPct val="35000"/>
              </a:spcBef>
            </a:pPr>
            <a:endParaRPr lang="en-US" sz="2000" kern="0" dirty="0" smtClean="0">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ndParaRPr>
          </a:p>
          <a:p>
            <a:pPr marL="574675" marR="0" lvl="1" indent="-117475" algn="l" defTabSz="814388" rtl="0" eaLnBrk="0" fontAlgn="base" latinLnBrk="0" hangingPunct="0">
              <a:lnSpc>
                <a:spcPct val="95000"/>
              </a:lnSpc>
              <a:spcBef>
                <a:spcPct val="35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mn-lt"/>
              </a:rPr>
              <a:t>(*) 	LTE for UMTS: OFDMA and SC-FDMA Based Radio Access</a:t>
            </a:r>
          </a:p>
          <a:p>
            <a:pPr marL="236538" marR="0" lvl="0" indent="-236538" algn="l" defTabSz="814388" rtl="0" eaLnBrk="0" fontAlgn="base" latinLnBrk="0" hangingPunct="0">
              <a:lnSpc>
                <a:spcPct val="95000"/>
              </a:lnSpc>
              <a:spcBef>
                <a:spcPct val="50000"/>
              </a:spcBef>
              <a:spcAft>
                <a:spcPct val="0"/>
              </a:spcAft>
              <a:buClr>
                <a:schemeClr val="tx2"/>
              </a:buClr>
              <a:buSzPct val="100000"/>
              <a:buFont typeface="Wingdings" pitchFamily="2" charset="2"/>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236538" marR="0" lvl="0" indent="-236538" algn="l" defTabSz="814388" rtl="0" eaLnBrk="0" fontAlgn="base" latinLnBrk="0" hangingPunct="0">
              <a:lnSpc>
                <a:spcPct val="95000"/>
              </a:lnSpc>
              <a:spcBef>
                <a:spcPct val="50000"/>
              </a:spcBef>
              <a:spcAft>
                <a:spcPct val="0"/>
              </a:spcAft>
              <a:buClr>
                <a:schemeClr val="tx2"/>
              </a:buClr>
              <a:buSzPct val="100000"/>
              <a:buFont typeface="Wingdings" pitchFamily="2" charset="2"/>
              <a:buChar char="§"/>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530352"/>
            <a:ext cx="8229600" cy="11430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normAutofit fontScale="97500"/>
          </a:bodyPr>
          <a:lstStyle/>
          <a:p>
            <a:pPr marL="0" marR="0" lvl="0" indent="0" algn="l" defTabSz="814388" rtl="0" eaLnBrk="0" fontAlgn="base" latinLnBrk="0" hangingPunct="0">
              <a:lnSpc>
                <a:spcPct val="90000"/>
              </a:lnSpc>
              <a:spcBef>
                <a:spcPct val="0"/>
              </a:spcBef>
              <a:spcAft>
                <a:spcPct val="0"/>
              </a:spcAft>
              <a:buClrTx/>
              <a:buSzTx/>
              <a:buFontTx/>
              <a:buNone/>
              <a:tabLst/>
              <a:defRPr/>
            </a:pP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pic>
        <p:nvPicPr>
          <p:cNvPr id="4098" name="Picture 2"/>
          <p:cNvPicPr>
            <a:picLocks noChangeAspect="1" noChangeArrowheads="1"/>
          </p:cNvPicPr>
          <p:nvPr/>
        </p:nvPicPr>
        <p:blipFill>
          <a:blip r:embed="rId2" cstate="print"/>
          <a:srcRect/>
          <a:stretch>
            <a:fillRect/>
          </a:stretch>
        </p:blipFill>
        <p:spPr bwMode="auto">
          <a:xfrm>
            <a:off x="1828800" y="1600200"/>
            <a:ext cx="5486400" cy="3657600"/>
          </a:xfrm>
          <a:prstGeom prst="rect">
            <a:avLst/>
          </a:prstGeom>
          <a:noFill/>
          <a:ln w="9525">
            <a:noFill/>
            <a:miter lim="800000"/>
            <a:headEnd/>
            <a:tailEnd/>
          </a:ln>
          <a:effectLst/>
        </p:spPr>
      </p:pic>
      <p:sp>
        <p:nvSpPr>
          <p:cNvPr id="7" name="Title 1"/>
          <p:cNvSpPr txBox="1">
            <a:spLocks/>
          </p:cNvSpPr>
          <p:nvPr/>
        </p:nvSpPr>
        <p:spPr bwMode="auto">
          <a:xfrm>
            <a:off x="499269" y="576072"/>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marL="0" marR="0" lvl="0" indent="0" algn="ctr" defTabSz="814388"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At what </a:t>
            </a:r>
            <a:r>
              <a:rPr kumimoji="0" lang="en-US" sz="3200" b="1" i="0" u="none" strike="noStrike" kern="0" cap="none" spc="0" normalizeH="0" baseline="0" noProof="0" dirty="0" err="1" smtClean="0">
                <a:ln>
                  <a:noFill/>
                </a:ln>
                <a:solidFill>
                  <a:schemeClr val="tx2"/>
                </a:solidFill>
                <a:effectLst/>
                <a:uLnTx/>
                <a:uFillTx/>
                <a:latin typeface="+mj-lt"/>
                <a:ea typeface="+mj-ea"/>
                <a:cs typeface="+mj-cs"/>
              </a:rPr>
              <a:t>opex</a:t>
            </a:r>
            <a:r>
              <a:rPr kumimoji="0" lang="en-US" sz="3200" b="1" i="0" u="none" strike="noStrike" kern="0" cap="none" spc="0" normalizeH="0" baseline="0" noProof="0" dirty="0" smtClean="0">
                <a:ln>
                  <a:noFill/>
                </a:ln>
                <a:solidFill>
                  <a:schemeClr val="tx2"/>
                </a:solidFill>
                <a:effectLst/>
                <a:uLnTx/>
                <a:uFillTx/>
                <a:latin typeface="+mj-lt"/>
                <a:ea typeface="+mj-ea"/>
                <a:cs typeface="+mj-cs"/>
              </a:rPr>
              <a:t> per base station can a new LTE  entrant be profitable?</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9" name="TextBox 8"/>
          <p:cNvSpPr txBox="1"/>
          <p:nvPr/>
        </p:nvSpPr>
        <p:spPr>
          <a:xfrm>
            <a:off x="1371060" y="5586984"/>
            <a:ext cx="6375463" cy="584775"/>
          </a:xfrm>
          <a:prstGeom prst="rect">
            <a:avLst/>
          </a:prstGeom>
          <a:noFill/>
        </p:spPr>
        <p:txBody>
          <a:bodyPr wrap="none" rtlCol="0">
            <a:spAutoFit/>
          </a:bodyPr>
          <a:lstStyle/>
          <a:p>
            <a:pPr algn="ctr"/>
            <a:r>
              <a:rPr lang="en-US" sz="3200" dirty="0" smtClean="0"/>
              <a:t>From $18.000/year to $6.000/year</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licensed-exempt spectrum #3</a:t>
            </a:r>
            <a:endParaRPr lang="en-US" dirty="0"/>
          </a:p>
        </p:txBody>
      </p:sp>
      <p:sp>
        <p:nvSpPr>
          <p:cNvPr id="3" name="Content Placeholder 2"/>
          <p:cNvSpPr>
            <a:spLocks noGrp="1"/>
          </p:cNvSpPr>
          <p:nvPr>
            <p:ph idx="1"/>
          </p:nvPr>
        </p:nvSpPr>
        <p:spPr/>
        <p:txBody>
          <a:bodyPr/>
          <a:lstStyle/>
          <a:p>
            <a:r>
              <a:rPr lang="en-US" dirty="0" smtClean="0"/>
              <a:t>European countries are under financial pressure and prefer to generate cash from available TV spectrum</a:t>
            </a:r>
          </a:p>
          <a:p>
            <a:r>
              <a:rPr lang="en-US" dirty="0" smtClean="0"/>
              <a:t>US Joint Select Committee on Deficit Reduction has a $24B goal for auctioned spectrum</a:t>
            </a:r>
          </a:p>
          <a:p>
            <a:pPr lvl="1"/>
            <a:r>
              <a:rPr lang="en-US" dirty="0" smtClean="0"/>
              <a:t>Entirely likely will recommend consolidating DTV broadcasters on fewer TV channels and auction off unused spectrum</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Issues with licensed-exempt spectrum #2</a:t>
            </a:r>
            <a:endParaRPr lang="en-US" dirty="0"/>
          </a:p>
        </p:txBody>
      </p:sp>
      <p:pic>
        <p:nvPicPr>
          <p:cNvPr id="4" name="Picture 7"/>
          <p:cNvPicPr>
            <a:picLocks noGrp="1" noChangeAspect="1" noChangeArrowheads="1"/>
          </p:cNvPicPr>
          <p:nvPr>
            <p:ph idx="1"/>
          </p:nvPr>
        </p:nvPicPr>
        <p:blipFill>
          <a:blip r:embed="rId2" cstate="print"/>
          <a:stretch>
            <a:fillRect/>
          </a:stretch>
        </p:blipFill>
        <p:spPr bwMode="auto">
          <a:xfrm>
            <a:off x="2779776" y="2770632"/>
            <a:ext cx="4229083" cy="2523744"/>
          </a:xfrm>
          <a:prstGeom prst="rect">
            <a:avLst/>
          </a:prstGeom>
          <a:noFill/>
          <a:ln w="9525">
            <a:noFill/>
            <a:miter lim="800000"/>
            <a:headEnd/>
            <a:tailEnd/>
          </a:ln>
        </p:spPr>
      </p:pic>
      <p:sp>
        <p:nvSpPr>
          <p:cNvPr id="6" name="TextBox 5"/>
          <p:cNvSpPr txBox="1"/>
          <p:nvPr/>
        </p:nvSpPr>
        <p:spPr>
          <a:xfrm>
            <a:off x="650136" y="1271016"/>
            <a:ext cx="8493864" cy="6370975"/>
          </a:xfrm>
          <a:prstGeom prst="rect">
            <a:avLst/>
          </a:prstGeom>
          <a:noFill/>
        </p:spPr>
        <p:txBody>
          <a:bodyPr wrap="square" rtlCol="0">
            <a:spAutoFit/>
          </a:bodyPr>
          <a:lstStyle/>
          <a:p>
            <a:pPr lvl="1" indent="-457200">
              <a:buClr>
                <a:srgbClr val="3E67A4"/>
              </a:buClr>
              <a:buFont typeface="Wingdings" pitchFamily="2" charset="2"/>
              <a:buChar char="§"/>
            </a:pPr>
            <a:r>
              <a:rPr lang="en-US" dirty="0" smtClean="0"/>
              <a:t>Countries are under financial pressure and prefer to generate cash from available TV spectrum</a:t>
            </a:r>
          </a:p>
          <a:p>
            <a:pPr lvl="1" indent="-457200">
              <a:buClr>
                <a:srgbClr val="3E67A4"/>
              </a:buClr>
            </a:pPr>
            <a:endParaRPr lang="en-US" dirty="0" smtClean="0"/>
          </a:p>
          <a:p>
            <a:pPr lvl="1" indent="-457200">
              <a:buClr>
                <a:srgbClr val="3E67A4"/>
              </a:buClr>
              <a:buFont typeface="Wingdings" pitchFamily="2" charset="2"/>
              <a:buChar char="§"/>
            </a:pPr>
            <a:r>
              <a:rPr lang="en-US" dirty="0" smtClean="0"/>
              <a:t>802.11af </a:t>
            </a:r>
            <a:r>
              <a:rPr lang="en-US" dirty="0" smtClean="0">
                <a:solidFill>
                  <a:srgbClr val="FF0000"/>
                </a:solidFill>
              </a:rPr>
              <a:t>Physical Layer  </a:t>
            </a:r>
            <a:r>
              <a:rPr lang="en-US" dirty="0" smtClean="0"/>
              <a:t>cannot meet the strong FCC </a:t>
            </a:r>
          </a:p>
          <a:p>
            <a:pPr lvl="1" indent="-457200">
              <a:buClr>
                <a:srgbClr val="3E67A4"/>
              </a:buClr>
            </a:pPr>
            <a:r>
              <a:rPr lang="en-US" dirty="0" smtClean="0"/>
              <a:t>frequency mask requirements</a:t>
            </a:r>
          </a:p>
          <a:p>
            <a:pPr lvl="1" indent="-457200">
              <a:buClr>
                <a:srgbClr val="3E67A4"/>
              </a:buClr>
            </a:pPr>
            <a:endParaRPr lang="en-US" dirty="0" smtClean="0"/>
          </a:p>
          <a:p>
            <a:pPr lvl="1" indent="-457200">
              <a:buClr>
                <a:srgbClr val="3E67A4"/>
              </a:buClr>
            </a:pPr>
            <a:endParaRPr lang="en-US" dirty="0" smtClean="0"/>
          </a:p>
          <a:p>
            <a:pPr lvl="1" indent="-457200">
              <a:buClr>
                <a:srgbClr val="3E67A4"/>
              </a:buClr>
            </a:pPr>
            <a:endParaRPr lang="en-US" dirty="0" smtClean="0"/>
          </a:p>
          <a:p>
            <a:pPr lvl="1" indent="-457200">
              <a:buClr>
                <a:srgbClr val="3E67A4"/>
              </a:buClr>
            </a:pPr>
            <a:endParaRPr lang="en-US" dirty="0" smtClean="0"/>
          </a:p>
          <a:p>
            <a:pPr lvl="1" indent="-457200">
              <a:buClr>
                <a:srgbClr val="3E67A4"/>
              </a:buClr>
            </a:pPr>
            <a:endParaRPr lang="en-US" dirty="0" smtClean="0"/>
          </a:p>
          <a:p>
            <a:pPr lvl="1" indent="-457200">
              <a:buClr>
                <a:srgbClr val="3E67A4"/>
              </a:buClr>
            </a:pPr>
            <a:endParaRPr lang="en-US" dirty="0" smtClean="0"/>
          </a:p>
          <a:p>
            <a:pPr lvl="1" indent="-457200">
              <a:buClr>
                <a:srgbClr val="3E67A4"/>
              </a:buClr>
              <a:buFont typeface="Wingdings" pitchFamily="2" charset="2"/>
              <a:buChar char="§"/>
            </a:pPr>
            <a:endParaRPr lang="en-US" dirty="0" smtClean="0"/>
          </a:p>
          <a:p>
            <a:pPr lvl="1" indent="-457200">
              <a:buClr>
                <a:srgbClr val="3E67A4"/>
              </a:buClr>
              <a:buFont typeface="Wingdings" pitchFamily="2" charset="2"/>
              <a:buChar char="§"/>
            </a:pPr>
            <a:endParaRPr lang="en-US" dirty="0" smtClean="0"/>
          </a:p>
          <a:p>
            <a:pPr lvl="1" indent="-457200">
              <a:buClr>
                <a:srgbClr val="3E67A4"/>
              </a:buClr>
              <a:buFont typeface="Wingdings" pitchFamily="2" charset="2"/>
              <a:buChar char="§"/>
            </a:pPr>
            <a:endParaRPr lang="en-US" dirty="0" smtClean="0"/>
          </a:p>
          <a:p>
            <a:pPr lvl="1" indent="-457200">
              <a:buClr>
                <a:srgbClr val="3E67A4"/>
              </a:buClr>
              <a:buFont typeface="Wingdings" pitchFamily="2" charset="2"/>
              <a:buChar char="§"/>
            </a:pPr>
            <a:endParaRPr lang="en-US" dirty="0" smtClean="0"/>
          </a:p>
          <a:p>
            <a:pPr lvl="1" indent="-457200">
              <a:buClr>
                <a:srgbClr val="3E67A4"/>
              </a:buClr>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269" y="1344168"/>
            <a:ext cx="8145462" cy="838200"/>
          </a:xfrm>
        </p:spPr>
        <p:txBody>
          <a:bodyPr/>
          <a:lstStyle/>
          <a:p>
            <a:r>
              <a:rPr lang="en-US" dirty="0" smtClean="0"/>
              <a:t>New Business Drivers </a:t>
            </a:r>
            <a:br>
              <a:rPr lang="en-US" dirty="0" smtClean="0"/>
            </a:br>
            <a:r>
              <a:rPr lang="en-US" dirty="0" smtClean="0"/>
              <a:t/>
            </a:r>
            <a:br>
              <a:rPr lang="en-US" dirty="0" smtClean="0"/>
            </a:br>
            <a:r>
              <a:rPr lang="en-US" sz="1800" dirty="0" smtClean="0"/>
              <a:t>Why might a device company or software company or retailer (e.g., Google, Apple, Microsoft, Samsung, Best Buy) consider becoming a wireless operator?</a:t>
            </a:r>
            <a:endParaRPr lang="en-US" dirty="0"/>
          </a:p>
        </p:txBody>
      </p:sp>
      <p:sp>
        <p:nvSpPr>
          <p:cNvPr id="4" name="Content Placeholder 2"/>
          <p:cNvSpPr>
            <a:spLocks noGrp="1"/>
          </p:cNvSpPr>
          <p:nvPr>
            <p:ph idx="1"/>
          </p:nvPr>
        </p:nvSpPr>
        <p:spPr>
          <a:xfrm>
            <a:off x="601662" y="2545270"/>
            <a:ext cx="7940675" cy="4833938"/>
          </a:xfrm>
        </p:spPr>
        <p:txBody>
          <a:bodyPr/>
          <a:lstStyle/>
          <a:p>
            <a:r>
              <a:rPr lang="en-US" dirty="0" smtClean="0"/>
              <a:t>Access to Customers</a:t>
            </a:r>
          </a:p>
          <a:p>
            <a:pPr lvl="1"/>
            <a:r>
              <a:rPr lang="en-US" dirty="0" smtClean="0"/>
              <a:t>Need to connect with people when they are using their mobile device</a:t>
            </a:r>
          </a:p>
          <a:p>
            <a:r>
              <a:rPr lang="en-US" dirty="0" smtClean="0"/>
              <a:t>Access to Advertisers</a:t>
            </a:r>
          </a:p>
          <a:p>
            <a:pPr lvl="1"/>
            <a:r>
              <a:rPr lang="en-US" dirty="0" smtClean="0"/>
              <a:t>Advertisers need specific messaging for each platform (mobile or fixed)</a:t>
            </a:r>
          </a:p>
          <a:p>
            <a:r>
              <a:rPr lang="en-US" dirty="0" smtClean="0"/>
              <a:t>Provide a complete end-to-end Service</a:t>
            </a:r>
          </a:p>
          <a:p>
            <a:pPr lvl="1"/>
            <a:r>
              <a:rPr lang="en-US" dirty="0" smtClean="0"/>
              <a:t>Retailers need to accept transaction via a phone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Regulatory Framework in USA</a:t>
            </a:r>
            <a:endParaRPr lang="en-US" dirty="0"/>
          </a:p>
        </p:txBody>
      </p:sp>
      <p:sp>
        <p:nvSpPr>
          <p:cNvPr id="3" name="Content Placeholder 2"/>
          <p:cNvSpPr>
            <a:spLocks noGrp="1"/>
          </p:cNvSpPr>
          <p:nvPr>
            <p:ph idx="1"/>
          </p:nvPr>
        </p:nvSpPr>
        <p:spPr/>
        <p:txBody>
          <a:bodyPr/>
          <a:lstStyle/>
          <a:p>
            <a:r>
              <a:rPr lang="en-US" dirty="0" smtClean="0"/>
              <a:t>FCC seeks to confront high demand for Radio</a:t>
            </a:r>
          </a:p>
          <a:p>
            <a:r>
              <a:rPr lang="en-US" dirty="0" smtClean="0"/>
              <a:t>Make more spectrum available: Broadband Plan of the FCC aims to make an additional 500 MHz of spectrum</a:t>
            </a:r>
          </a:p>
          <a:p>
            <a:r>
              <a:rPr lang="en-US" dirty="0" smtClean="0"/>
              <a:t>Enhance the spectrum efficiency with regulatory frameworks for:</a:t>
            </a:r>
          </a:p>
          <a:p>
            <a:pPr lvl="1"/>
            <a:r>
              <a:rPr lang="en-US" dirty="0" smtClean="0"/>
              <a:t>Cognitive Radios which will allow the access to underused resources such as the military spectrum</a:t>
            </a:r>
          </a:p>
          <a:p>
            <a:pPr lvl="1"/>
            <a:r>
              <a:rPr lang="en-US" dirty="0" smtClean="0"/>
              <a:t>Geo-location databases which will allow the coexistence of different protocols</a:t>
            </a:r>
          </a:p>
          <a:p>
            <a:pPr lvl="1"/>
            <a:r>
              <a:rPr lang="en-US" dirty="0" smtClean="0"/>
              <a:t>New rules for (unlicensed) TV White Space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Enabling Technologies</a:t>
            </a:r>
            <a:endParaRPr lang="en-US" dirty="0"/>
          </a:p>
        </p:txBody>
      </p:sp>
      <p:sp>
        <p:nvSpPr>
          <p:cNvPr id="3" name="Content Placeholder 2"/>
          <p:cNvSpPr>
            <a:spLocks noGrp="1"/>
          </p:cNvSpPr>
          <p:nvPr>
            <p:ph idx="1"/>
          </p:nvPr>
        </p:nvSpPr>
        <p:spPr/>
        <p:txBody>
          <a:bodyPr/>
          <a:lstStyle/>
          <a:p>
            <a:r>
              <a:rPr lang="en-US" dirty="0" smtClean="0"/>
              <a:t>LTE cellular, new all-IP architecture</a:t>
            </a:r>
          </a:p>
          <a:p>
            <a:r>
              <a:rPr lang="en-US" dirty="0" smtClean="0"/>
              <a:t>IEEE 802.22-2011, Regional area network</a:t>
            </a:r>
          </a:p>
          <a:p>
            <a:r>
              <a:rPr lang="en-US" dirty="0" smtClean="0"/>
              <a:t>IEEE 802.19.1, Wireless Coexistence in the TV Bands</a:t>
            </a:r>
          </a:p>
          <a:p>
            <a:r>
              <a:rPr lang="en-US" dirty="0" smtClean="0"/>
              <a:t>IETF PAWS, Protocol to Access White Space database</a:t>
            </a:r>
          </a:p>
          <a:p>
            <a:r>
              <a:rPr lang="en-US" dirty="0" smtClean="0"/>
              <a:t>Geo-database and sensing (SE43)(*)</a:t>
            </a:r>
          </a:p>
          <a:p>
            <a:r>
              <a:rPr lang="en-US" dirty="0" smtClean="0"/>
              <a:t>Proprietary cognitive radios – 6Harmonics, Adapt4, </a:t>
            </a:r>
            <a:r>
              <a:rPr lang="en-US" dirty="0" err="1" smtClean="0"/>
              <a:t>Adaptrum</a:t>
            </a:r>
            <a:r>
              <a:rPr lang="en-US" dirty="0" smtClean="0"/>
              <a:t>, </a:t>
            </a:r>
            <a:r>
              <a:rPr lang="en-US" dirty="0" err="1" smtClean="0"/>
              <a:t>Aviacomm</a:t>
            </a:r>
            <a:r>
              <a:rPr lang="en-US" dirty="0" smtClean="0"/>
              <a:t>/Carlson Wireless/</a:t>
            </a:r>
            <a:r>
              <a:rPr lang="en-US" dirty="0" err="1" smtClean="0"/>
              <a:t>Neul</a:t>
            </a:r>
            <a:r>
              <a:rPr lang="en-US" dirty="0" smtClean="0"/>
              <a:t>,(*) </a:t>
            </a:r>
          </a:p>
          <a:p>
            <a:pPr>
              <a:buNone/>
            </a:pPr>
            <a:endParaRPr lang="en-US" dirty="0" smtClean="0"/>
          </a:p>
          <a:p>
            <a:endParaRPr lang="en-US" dirty="0"/>
          </a:p>
        </p:txBody>
      </p:sp>
      <p:sp>
        <p:nvSpPr>
          <p:cNvPr id="4" name="TextBox 3"/>
          <p:cNvSpPr txBox="1"/>
          <p:nvPr/>
        </p:nvSpPr>
        <p:spPr>
          <a:xfrm>
            <a:off x="6550314" y="6516993"/>
            <a:ext cx="2249334" cy="276999"/>
          </a:xfrm>
          <a:prstGeom prst="rect">
            <a:avLst/>
          </a:prstGeom>
          <a:noFill/>
        </p:spPr>
        <p:txBody>
          <a:bodyPr wrap="none" rtlCol="0">
            <a:spAutoFit/>
          </a:bodyPr>
          <a:lstStyle/>
          <a:p>
            <a:r>
              <a:rPr lang="en-US" sz="1200" dirty="0" smtClean="0"/>
              <a:t>(*) Reference :Peter </a:t>
            </a:r>
            <a:r>
              <a:rPr lang="en-US" sz="1200" dirty="0" err="1" smtClean="0"/>
              <a:t>Ecclesine</a:t>
            </a:r>
            <a:endParaRPr lang="en-US" sz="1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the USA Wireless Industry</a:t>
            </a:r>
            <a:endParaRPr lang="en-US" dirty="0"/>
          </a:p>
        </p:txBody>
      </p:sp>
      <p:sp>
        <p:nvSpPr>
          <p:cNvPr id="3" name="Content Placeholder 2"/>
          <p:cNvSpPr>
            <a:spLocks noGrp="1"/>
          </p:cNvSpPr>
          <p:nvPr>
            <p:ph idx="1"/>
          </p:nvPr>
        </p:nvSpPr>
        <p:spPr/>
        <p:txBody>
          <a:bodyPr/>
          <a:lstStyle/>
          <a:p>
            <a:r>
              <a:rPr lang="en-US" dirty="0" smtClean="0"/>
              <a:t>We have assumed the conditions of a new entrant wireless operator  with different technologies</a:t>
            </a:r>
          </a:p>
          <a:p>
            <a:pPr>
              <a:buClr>
                <a:srgbClr val="678DC5"/>
              </a:buClr>
            </a:pPr>
            <a:r>
              <a:rPr lang="en-US" sz="2800" dirty="0" smtClean="0"/>
              <a:t> </a:t>
            </a:r>
            <a:r>
              <a:rPr lang="en-US" dirty="0" smtClean="0"/>
              <a:t>We have modeled the potential demand for a new operator based on </a:t>
            </a:r>
            <a:r>
              <a:rPr lang="en-US" dirty="0" err="1" smtClean="0"/>
              <a:t>QoS</a:t>
            </a:r>
            <a:r>
              <a:rPr lang="en-US" dirty="0" smtClean="0"/>
              <a:t> and Service Availability. </a:t>
            </a:r>
          </a:p>
          <a:p>
            <a:pPr>
              <a:buClr>
                <a:srgbClr val="678DC5"/>
              </a:buClr>
            </a:pPr>
            <a:r>
              <a:rPr lang="en-US" dirty="0" smtClean="0"/>
              <a:t> The model can calculate the required capacity and network costs based on available technologies</a:t>
            </a:r>
          </a:p>
          <a:p>
            <a:pPr>
              <a:buClr>
                <a:srgbClr val="678DC5"/>
              </a:buClr>
            </a:pPr>
            <a:r>
              <a:rPr lang="en-US" dirty="0" smtClean="0"/>
              <a:t> We have simulated potential network revenues based on different assumptions on service price</a:t>
            </a:r>
          </a:p>
          <a:p>
            <a:pPr>
              <a:buClr>
                <a:srgbClr val="678DC5"/>
              </a:buClr>
            </a:pPr>
            <a:r>
              <a:rPr lang="en-US" dirty="0" smtClean="0"/>
              <a:t> We have performed break-even study analysis of two new potential wireless service providers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#1</a:t>
            </a:r>
            <a:endParaRPr lang="en-US" dirty="0"/>
          </a:p>
        </p:txBody>
      </p:sp>
      <p:sp>
        <p:nvSpPr>
          <p:cNvPr id="5" name="Text Placeholder 4"/>
          <p:cNvSpPr>
            <a:spLocks noGrp="1"/>
          </p:cNvSpPr>
          <p:nvPr>
            <p:ph type="body" idx="1"/>
          </p:nvPr>
        </p:nvSpPr>
        <p:spPr/>
        <p:txBody>
          <a:bodyPr/>
          <a:lstStyle/>
          <a:p>
            <a:r>
              <a:rPr lang="en-US" sz="2800" dirty="0" smtClean="0">
                <a:solidFill>
                  <a:srgbClr val="8E8E95"/>
                </a:solidFill>
              </a:rPr>
              <a:t>New entrant exploiting new features of LTE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 #1:  Scenario</a:t>
            </a:r>
            <a:endParaRPr lang="en-US" dirty="0"/>
          </a:p>
        </p:txBody>
      </p:sp>
      <p:sp>
        <p:nvSpPr>
          <p:cNvPr id="5" name="Content Placeholder 4"/>
          <p:cNvSpPr>
            <a:spLocks noGrp="1"/>
          </p:cNvSpPr>
          <p:nvPr>
            <p:ph idx="1"/>
          </p:nvPr>
        </p:nvSpPr>
        <p:spPr/>
        <p:txBody>
          <a:bodyPr/>
          <a:lstStyle/>
          <a:p>
            <a:r>
              <a:rPr lang="en-US" dirty="0" smtClean="0"/>
              <a:t>New Wireless Operator buying Spectrum and deploying an LTE network for Wireless Broadband connectivity</a:t>
            </a:r>
          </a:p>
          <a:p>
            <a:r>
              <a:rPr lang="en-US" dirty="0" smtClean="0"/>
              <a:t>Operator covers 80% of USA population</a:t>
            </a:r>
          </a:p>
          <a:p>
            <a:r>
              <a:rPr lang="en-US" dirty="0" smtClean="0"/>
              <a:t>Spectrum</a:t>
            </a:r>
          </a:p>
          <a:p>
            <a:pPr lvl="1"/>
            <a:r>
              <a:rPr lang="en-US" dirty="0" smtClean="0"/>
              <a:t>Price: $</a:t>
            </a:r>
            <a:r>
              <a:rPr lang="en-US" dirty="0" smtClean="0">
                <a:solidFill>
                  <a:schemeClr val="dk1"/>
                </a:solidFill>
              </a:rPr>
              <a:t>3,875,663,800.00 (*)</a:t>
            </a:r>
          </a:p>
          <a:p>
            <a:pPr lvl="1"/>
            <a:r>
              <a:rPr lang="en-US" dirty="0" smtClean="0"/>
              <a:t>Capacity: 10 MHz </a:t>
            </a:r>
          </a:p>
          <a:p>
            <a:r>
              <a:rPr lang="en-US" dirty="0" smtClean="0"/>
              <a:t>Service Configuration</a:t>
            </a:r>
          </a:p>
          <a:p>
            <a:pPr lvl="1"/>
            <a:r>
              <a:rPr lang="en-US" dirty="0" smtClean="0"/>
              <a:t>Device Connectivity</a:t>
            </a:r>
          </a:p>
          <a:p>
            <a:pPr lvl="1"/>
            <a:r>
              <a:rPr lang="en-US" dirty="0" smtClean="0"/>
              <a:t>Service Price: 60$ per month</a:t>
            </a:r>
          </a:p>
          <a:p>
            <a:endParaRPr lang="en-US" dirty="0" smtClean="0"/>
          </a:p>
          <a:p>
            <a:endParaRPr lang="en-US" dirty="0" smtClean="0"/>
          </a:p>
          <a:p>
            <a:endParaRPr lang="en-US" dirty="0" smtClean="0"/>
          </a:p>
        </p:txBody>
      </p:sp>
      <p:sp>
        <p:nvSpPr>
          <p:cNvPr id="6" name="TextBox 5"/>
          <p:cNvSpPr txBox="1"/>
          <p:nvPr/>
        </p:nvSpPr>
        <p:spPr>
          <a:xfrm>
            <a:off x="4073894" y="6550223"/>
            <a:ext cx="5070106" cy="307777"/>
          </a:xfrm>
          <a:prstGeom prst="rect">
            <a:avLst/>
          </a:prstGeom>
          <a:noFill/>
        </p:spPr>
        <p:txBody>
          <a:bodyPr wrap="none" rtlCol="0">
            <a:spAutoFit/>
          </a:bodyPr>
          <a:lstStyle/>
          <a:p>
            <a:r>
              <a:rPr lang="en-US" sz="1400" dirty="0" smtClean="0">
                <a:solidFill>
                  <a:schemeClr val="dk1"/>
                </a:solidFill>
              </a:rPr>
              <a:t> </a:t>
            </a:r>
            <a:r>
              <a:rPr lang="en-US" sz="1400" dirty="0" smtClean="0"/>
              <a:t>(Reference: Price paid in 2008 auction for Block A (12 MHz) )</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0000"/>
                </a:solidFill>
              </a:rPr>
              <a:t>Base Case: Greenfield operator results</a:t>
            </a:r>
            <a:r>
              <a:rPr lang="en-US" sz="2000" dirty="0" smtClean="0"/>
              <a:t/>
            </a:r>
            <a:br>
              <a:rPr lang="en-US" sz="2000" dirty="0" smtClean="0"/>
            </a:br>
            <a:r>
              <a:rPr lang="en-US" sz="2000" dirty="0" smtClean="0"/>
              <a:t>NOT profitable with low price/low quality strategy or </a:t>
            </a:r>
            <a:br>
              <a:rPr lang="en-US" sz="2000" dirty="0" smtClean="0"/>
            </a:br>
            <a:r>
              <a:rPr lang="en-US" sz="2000" dirty="0" smtClean="0"/>
              <a:t>with high price/high quality strategy </a:t>
            </a:r>
            <a:endParaRPr lang="en-US" sz="2000" dirty="0"/>
          </a:p>
        </p:txBody>
      </p:sp>
      <p:pic>
        <p:nvPicPr>
          <p:cNvPr id="4" name="Picture 4"/>
          <p:cNvPicPr>
            <a:picLocks noChangeAspect="1" noChangeArrowheads="1"/>
          </p:cNvPicPr>
          <p:nvPr/>
        </p:nvPicPr>
        <p:blipFill>
          <a:blip r:embed="rId2" cstate="print"/>
          <a:srcRect/>
          <a:stretch>
            <a:fillRect/>
          </a:stretch>
        </p:blipFill>
        <p:spPr bwMode="auto">
          <a:xfrm>
            <a:off x="2139696" y="4546092"/>
            <a:ext cx="4419600" cy="2247900"/>
          </a:xfrm>
          <a:prstGeom prst="rect">
            <a:avLst/>
          </a:prstGeom>
          <a:noFill/>
          <a:ln w="9525">
            <a:noFill/>
            <a:miter lim="800000"/>
            <a:headEnd/>
            <a:tailEnd/>
          </a:ln>
          <a:effectLst/>
        </p:spPr>
      </p:pic>
      <p:grpSp>
        <p:nvGrpSpPr>
          <p:cNvPr id="5" name="Group 4"/>
          <p:cNvGrpSpPr/>
          <p:nvPr/>
        </p:nvGrpSpPr>
        <p:grpSpPr>
          <a:xfrm>
            <a:off x="4425696" y="1197864"/>
            <a:ext cx="4571999" cy="3048000"/>
            <a:chOff x="-295657" y="739140"/>
            <a:chExt cx="4571999" cy="3048000"/>
          </a:xfrm>
        </p:grpSpPr>
        <p:pic>
          <p:nvPicPr>
            <p:cNvPr id="6" name="Picture 2"/>
            <p:cNvPicPr>
              <a:picLocks noChangeAspect="1" noChangeArrowheads="1"/>
            </p:cNvPicPr>
            <p:nvPr/>
          </p:nvPicPr>
          <p:blipFill>
            <a:blip r:embed="rId3" cstate="print"/>
            <a:srcRect/>
            <a:stretch>
              <a:fillRect/>
            </a:stretch>
          </p:blipFill>
          <p:spPr bwMode="auto">
            <a:xfrm>
              <a:off x="-295657" y="739140"/>
              <a:ext cx="4571999" cy="3048000"/>
            </a:xfrm>
            <a:prstGeom prst="rect">
              <a:avLst/>
            </a:prstGeom>
            <a:noFill/>
            <a:ln w="9525">
              <a:noFill/>
              <a:miter lim="800000"/>
              <a:headEnd/>
              <a:tailEnd/>
            </a:ln>
            <a:effectLst/>
          </p:spPr>
        </p:pic>
        <p:sp>
          <p:nvSpPr>
            <p:cNvPr id="7" name="TextBox 6"/>
            <p:cNvSpPr txBox="1"/>
            <p:nvPr/>
          </p:nvSpPr>
          <p:spPr>
            <a:xfrm>
              <a:off x="1882921" y="1750850"/>
              <a:ext cx="1618520" cy="338554"/>
            </a:xfrm>
            <a:prstGeom prst="rect">
              <a:avLst/>
            </a:prstGeom>
            <a:noFill/>
          </p:spPr>
          <p:txBody>
            <a:bodyPr wrap="none" rtlCol="0">
              <a:spAutoFit/>
            </a:bodyPr>
            <a:lstStyle/>
            <a:p>
              <a:r>
                <a:rPr lang="en-US" sz="1600" dirty="0" smtClean="0"/>
                <a:t>LTE  Incumbent</a:t>
              </a:r>
              <a:endParaRPr lang="en-US" sz="1600" dirty="0"/>
            </a:p>
          </p:txBody>
        </p:sp>
        <p:sp>
          <p:nvSpPr>
            <p:cNvPr id="8" name="TextBox 7"/>
            <p:cNvSpPr txBox="1"/>
            <p:nvPr/>
          </p:nvSpPr>
          <p:spPr>
            <a:xfrm>
              <a:off x="2317142" y="2262914"/>
              <a:ext cx="1264257" cy="338554"/>
            </a:xfrm>
            <a:prstGeom prst="rect">
              <a:avLst/>
            </a:prstGeom>
            <a:noFill/>
          </p:spPr>
          <p:txBody>
            <a:bodyPr wrap="none" rtlCol="0">
              <a:spAutoFit/>
            </a:bodyPr>
            <a:lstStyle/>
            <a:p>
              <a:r>
                <a:rPr lang="en-US" sz="1600" dirty="0" smtClean="0"/>
                <a:t>LTE Entrant</a:t>
              </a:r>
              <a:endParaRPr lang="en-US" sz="1600" dirty="0"/>
            </a:p>
          </p:txBody>
        </p:sp>
        <p:sp>
          <p:nvSpPr>
            <p:cNvPr id="9" name="TextBox 8"/>
            <p:cNvSpPr txBox="1"/>
            <p:nvPr/>
          </p:nvSpPr>
          <p:spPr>
            <a:xfrm>
              <a:off x="67055" y="1436608"/>
              <a:ext cx="1730602" cy="338554"/>
            </a:xfrm>
            <a:prstGeom prst="rect">
              <a:avLst/>
            </a:prstGeom>
            <a:noFill/>
          </p:spPr>
          <p:txBody>
            <a:bodyPr wrap="none" rtlCol="0">
              <a:spAutoFit/>
            </a:bodyPr>
            <a:lstStyle/>
            <a:p>
              <a:r>
                <a:rPr lang="en-US" sz="1600" dirty="0" smtClean="0"/>
                <a:t>HSPA Incumbent</a:t>
              </a:r>
              <a:endParaRPr lang="en-US" sz="1600" dirty="0"/>
            </a:p>
          </p:txBody>
        </p:sp>
      </p:grpSp>
      <p:cxnSp>
        <p:nvCxnSpPr>
          <p:cNvPr id="10" name="Straight Arrow Connector 9"/>
          <p:cNvCxnSpPr/>
          <p:nvPr/>
        </p:nvCxnSpPr>
        <p:spPr>
          <a:xfrm flipH="1">
            <a:off x="5596128" y="5038344"/>
            <a:ext cx="1901952" cy="43891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39624" y="1161288"/>
            <a:ext cx="4648200" cy="3098800"/>
            <a:chOff x="4495800" y="762000"/>
            <a:chExt cx="4648200" cy="3098800"/>
          </a:xfrm>
        </p:grpSpPr>
        <p:pic>
          <p:nvPicPr>
            <p:cNvPr id="12" name="Picture 3"/>
            <p:cNvPicPr>
              <a:picLocks noChangeAspect="1" noChangeArrowheads="1"/>
            </p:cNvPicPr>
            <p:nvPr/>
          </p:nvPicPr>
          <p:blipFill>
            <a:blip r:embed="rId4" cstate="print"/>
            <a:srcRect/>
            <a:stretch>
              <a:fillRect/>
            </a:stretch>
          </p:blipFill>
          <p:spPr bwMode="auto">
            <a:xfrm>
              <a:off x="4495800" y="762000"/>
              <a:ext cx="4648200" cy="3098800"/>
            </a:xfrm>
            <a:prstGeom prst="rect">
              <a:avLst/>
            </a:prstGeom>
            <a:noFill/>
            <a:ln w="9525">
              <a:noFill/>
              <a:miter lim="800000"/>
              <a:headEnd/>
              <a:tailEnd/>
            </a:ln>
            <a:effectLst/>
          </p:spPr>
        </p:pic>
        <p:sp>
          <p:nvSpPr>
            <p:cNvPr id="13" name="TextBox 12"/>
            <p:cNvSpPr txBox="1"/>
            <p:nvPr/>
          </p:nvSpPr>
          <p:spPr>
            <a:xfrm>
              <a:off x="7302266" y="1676400"/>
              <a:ext cx="1618520" cy="338554"/>
            </a:xfrm>
            <a:prstGeom prst="rect">
              <a:avLst/>
            </a:prstGeom>
            <a:noFill/>
          </p:spPr>
          <p:txBody>
            <a:bodyPr wrap="none" rtlCol="0">
              <a:spAutoFit/>
            </a:bodyPr>
            <a:lstStyle/>
            <a:p>
              <a:r>
                <a:rPr lang="en-US" sz="1600" dirty="0" smtClean="0"/>
                <a:t>LTE  Incumbent</a:t>
              </a:r>
              <a:endParaRPr lang="en-US" sz="1600" dirty="0"/>
            </a:p>
          </p:txBody>
        </p:sp>
        <p:sp>
          <p:nvSpPr>
            <p:cNvPr id="14" name="TextBox 13"/>
            <p:cNvSpPr txBox="1"/>
            <p:nvPr/>
          </p:nvSpPr>
          <p:spPr>
            <a:xfrm>
              <a:off x="7681023" y="2373868"/>
              <a:ext cx="1264257" cy="338554"/>
            </a:xfrm>
            <a:prstGeom prst="rect">
              <a:avLst/>
            </a:prstGeom>
            <a:noFill/>
          </p:spPr>
          <p:txBody>
            <a:bodyPr wrap="none" rtlCol="0">
              <a:spAutoFit/>
            </a:bodyPr>
            <a:lstStyle/>
            <a:p>
              <a:r>
                <a:rPr lang="en-US" sz="1600" dirty="0" smtClean="0"/>
                <a:t>LTE Entrant</a:t>
              </a:r>
              <a:endParaRPr lang="en-US" sz="1600" dirty="0"/>
            </a:p>
          </p:txBody>
        </p:sp>
        <p:sp>
          <p:nvSpPr>
            <p:cNvPr id="15" name="TextBox 14"/>
            <p:cNvSpPr txBox="1"/>
            <p:nvPr/>
          </p:nvSpPr>
          <p:spPr>
            <a:xfrm>
              <a:off x="5596551" y="1447800"/>
              <a:ext cx="1730602" cy="338554"/>
            </a:xfrm>
            <a:prstGeom prst="rect">
              <a:avLst/>
            </a:prstGeom>
            <a:noFill/>
          </p:spPr>
          <p:txBody>
            <a:bodyPr wrap="none" rtlCol="0">
              <a:spAutoFit/>
            </a:bodyPr>
            <a:lstStyle/>
            <a:p>
              <a:r>
                <a:rPr lang="en-US" sz="1600" dirty="0" smtClean="0"/>
                <a:t>HSPA Incumbent</a:t>
              </a:r>
              <a:endParaRPr lang="en-US" sz="1600" dirty="0"/>
            </a:p>
          </p:txBody>
        </p:sp>
      </p:grpSp>
      <p:sp>
        <p:nvSpPr>
          <p:cNvPr id="17" name="TextBox 16"/>
          <p:cNvSpPr txBox="1"/>
          <p:nvPr/>
        </p:nvSpPr>
        <p:spPr>
          <a:xfrm>
            <a:off x="6406896" y="4412488"/>
            <a:ext cx="2438400" cy="1015663"/>
          </a:xfrm>
          <a:prstGeom prst="rect">
            <a:avLst/>
          </a:prstGeom>
          <a:noFill/>
        </p:spPr>
        <p:txBody>
          <a:bodyPr wrap="square" rtlCol="0">
            <a:spAutoFit/>
          </a:bodyPr>
          <a:lstStyle/>
          <a:p>
            <a:pPr>
              <a:buFont typeface="Arial" pitchFamily="34" charset="0"/>
              <a:buChar char="•"/>
            </a:pPr>
            <a:r>
              <a:rPr lang="en-US" sz="2000" dirty="0" smtClean="0"/>
              <a:t> High Quality/Price Strategy </a:t>
            </a:r>
          </a:p>
          <a:p>
            <a:endParaRPr lang="en-US" sz="2000" dirty="0"/>
          </a:p>
        </p:txBody>
      </p:sp>
      <p:cxnSp>
        <p:nvCxnSpPr>
          <p:cNvPr id="18" name="Straight Arrow Connector 17"/>
          <p:cNvCxnSpPr/>
          <p:nvPr/>
        </p:nvCxnSpPr>
        <p:spPr>
          <a:xfrm>
            <a:off x="2304288" y="4672584"/>
            <a:ext cx="2602992" cy="966216"/>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77952" y="4197096"/>
            <a:ext cx="2438400" cy="1015663"/>
          </a:xfrm>
          <a:prstGeom prst="rect">
            <a:avLst/>
          </a:prstGeom>
          <a:noFill/>
        </p:spPr>
        <p:txBody>
          <a:bodyPr wrap="square" rtlCol="0">
            <a:spAutoFit/>
          </a:bodyPr>
          <a:lstStyle/>
          <a:p>
            <a:pPr>
              <a:buFont typeface="Arial" pitchFamily="34" charset="0"/>
              <a:buChar char="•"/>
            </a:pPr>
            <a:r>
              <a:rPr lang="en-US" sz="2000" dirty="0" smtClean="0"/>
              <a:t> Low price/Quality Strategy</a:t>
            </a:r>
          </a:p>
          <a:p>
            <a:endParaRPr lang="en-US" sz="2000" dirty="0"/>
          </a:p>
        </p:txBody>
      </p:sp>
    </p:spTree>
  </p:cSld>
  <p:clrMapOvr>
    <a:masterClrMapping/>
  </p:clrMapOvr>
</p:sld>
</file>

<file path=ppt/theme/theme1.xml><?xml version="1.0" encoding="utf-8"?>
<a:theme xmlns:a="http://schemas.openxmlformats.org/drawingml/2006/main" name="Oct_2006_Cisco White Template">
  <a:themeElements>
    <a:clrScheme name="Custom 2">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002060"/>
      </a:hlink>
      <a:folHlink>
        <a:srgbClr val="EFB525"/>
      </a:folHlink>
    </a:clrScheme>
    <a:fontScheme name="Oct_2006_Cisco Whit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2"/>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Oct_2006_Cisco White Template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002060"/>
    </a:hlink>
    <a:folHlink>
      <a:srgbClr val="EFB525"/>
    </a:folHlink>
  </a:clrScheme>
  <a:fontScheme name="Oct_2006_Cisco Whit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23855</TotalTime>
  <Pages>28</Pages>
  <Words>1194</Words>
  <Application>Microsoft Office PowerPoint</Application>
  <PresentationFormat>On-screen Show (4:3)</PresentationFormat>
  <Paragraphs>194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Oct_2006_Cisco White Template</vt:lpstr>
      <vt:lpstr>Slide 1</vt:lpstr>
      <vt:lpstr>Wireless Dynamics in the USA</vt:lpstr>
      <vt:lpstr>New Business Drivers   Why might a device company or software company or retailer (e.g., Google, Apple, Microsoft, Samsung, Best Buy) consider becoming a wireless operator?</vt:lpstr>
      <vt:lpstr>New Regulatory Framework in USA</vt:lpstr>
      <vt:lpstr>New Enabling Technologies</vt:lpstr>
      <vt:lpstr>Modeling the USA Wireless Industry</vt:lpstr>
      <vt:lpstr>case study #1</vt:lpstr>
      <vt:lpstr>Case study #1:  Scenario</vt:lpstr>
      <vt:lpstr>Base Case: Greenfield operator results NOT profitable with low price/low quality strategy or  with high price/high quality strategy </vt:lpstr>
      <vt:lpstr>At what capex per base station can a new LTE  entrant be profitable?</vt:lpstr>
      <vt:lpstr>At what ARPU per customer can a new LTE  entrant be profitable?</vt:lpstr>
      <vt:lpstr>What could be a good combination of improvements ?</vt:lpstr>
      <vt:lpstr>case study #2</vt:lpstr>
      <vt:lpstr>Case Study #2: Scenario</vt:lpstr>
      <vt:lpstr>Case Study #2: Unlicensed Wireless Technologies</vt:lpstr>
      <vt:lpstr>How to deploy profitable networks with unlicensed technologies?</vt:lpstr>
      <vt:lpstr>Issues with licensed-exempt spectrum #1</vt:lpstr>
      <vt:lpstr>Conclusions</vt:lpstr>
      <vt:lpstr>Thanks</vt:lpstr>
      <vt:lpstr>Back-up slides</vt:lpstr>
      <vt:lpstr>Network Parameters Assumptions</vt:lpstr>
      <vt:lpstr>Network Parameters Assumptions</vt:lpstr>
      <vt:lpstr>Slide 23</vt:lpstr>
      <vt:lpstr>Issues with licensed-exempt spectrum #3</vt:lpstr>
      <vt:lpstr>Issues with licensed-exempt spectrum #2</vt:lpstr>
    </vt:vector>
  </TitlesOfParts>
  <Company>Cisco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Cisco Systems, Inc.</dc:creator>
  <cp:lastModifiedBy>amparo</cp:lastModifiedBy>
  <cp:revision>183</cp:revision>
  <cp:lastPrinted>1999-01-27T00:54:54Z</cp:lastPrinted>
  <dcterms:created xsi:type="dcterms:W3CDTF">2011-10-19T12:37:25Z</dcterms:created>
  <dcterms:modified xsi:type="dcterms:W3CDTF">2011-10-25T19:36:42Z</dcterms:modified>
</cp:coreProperties>
</file>